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60" r:id="rId5"/>
    <p:sldId id="295" r:id="rId6"/>
    <p:sldId id="296" r:id="rId7"/>
    <p:sldId id="287" r:id="rId8"/>
    <p:sldId id="275" r:id="rId9"/>
    <p:sldId id="276" r:id="rId10"/>
    <p:sldId id="277" r:id="rId11"/>
    <p:sldId id="278" r:id="rId12"/>
    <p:sldId id="282" r:id="rId13"/>
    <p:sldId id="261" r:id="rId14"/>
    <p:sldId id="293" r:id="rId15"/>
    <p:sldId id="288" r:id="rId16"/>
    <p:sldId id="297" r:id="rId17"/>
    <p:sldId id="284" r:id="rId18"/>
    <p:sldId id="286" r:id="rId19"/>
  </p:sldIdLst>
  <p:sldSz cx="9144000" cy="5143500" type="screen16x9"/>
  <p:notesSz cx="6858000" cy="9144000"/>
  <p:embeddedFontLst>
    <p:embeddedFont>
      <p:font typeface="HACKED" panose="02000500000000000000" pitchFamily="2" charset="0"/>
      <p:regular r:id="rId21"/>
    </p:embeddedFont>
    <p:embeddedFont>
      <p:font typeface="Montserrat" panose="00000500000000000000" pitchFamily="2" charset="0"/>
      <p:regular r:id="rId22"/>
      <p:bold r:id="rId23"/>
      <p:italic r:id="rId24"/>
      <p:boldItalic r:id="rId25"/>
    </p:embeddedFont>
    <p:embeddedFont>
      <p:font typeface="Source Code Pro" panose="020B0509030403020204" pitchFamily="49" charset="0"/>
      <p:regular r:id="rId26"/>
      <p:bold r:id="rId27"/>
      <p:italic r:id="rId28"/>
      <p:boldItalic r:id="rId29"/>
    </p:embeddedFont>
    <p:embeddedFont>
      <p:font typeface="Source Code Pro Black" panose="020B0809030403020204" pitchFamily="49"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F9"/>
    <a:srgbClr val="4BACC6"/>
    <a:srgbClr val="B5B4B1"/>
    <a:srgbClr val="C3C3C5"/>
    <a:srgbClr val="43C9FF"/>
    <a:srgbClr val="0A70A3"/>
    <a:srgbClr val="478AC7"/>
    <a:srgbClr val="F3F3F3"/>
    <a:srgbClr val="005596"/>
    <a:srgbClr val="82C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33998-531D-4B6F-BF7A-7635C37C8671}">
  <a:tblStyle styleId="{EA833998-531D-4B6F-BF7A-7635C37C86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3" autoAdjust="0"/>
    <p:restoredTop sz="94291" autoAdjust="0"/>
  </p:normalViewPr>
  <p:slideViewPr>
    <p:cSldViewPr snapToGrid="0">
      <p:cViewPr varScale="1">
        <p:scale>
          <a:sx n="85" d="100"/>
          <a:sy n="85" d="100"/>
        </p:scale>
        <p:origin x="660" y="90"/>
      </p:cViewPr>
      <p:guideLst>
        <p:guide orient="horz" pos="1620"/>
        <p:guide pos="2880"/>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6b9bfa32c_3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g106b9bfa32c_3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6b9bfa32c_3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106b9bfa32c_3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6b9bfa32c_3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g106b9bfa32c_3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75de19f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75de19f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6b9bfa32c_3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g106b9bfa32c_3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884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6c09638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6c09638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6b9bfa32c_3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6b9bfa32c_3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475de19f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475de19f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6b9bfa3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6b9bfa3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475de19f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475de19f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75de19f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75de19f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0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75de19f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75de19f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21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6b9bfa32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g106b9bfa32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162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6b9bfa32c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6b9bfa32c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b9bfa32c_3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95" name="Google Shape;295;g106b9bfa32c_3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7156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39.png"/><Relationship Id="rId10" Type="http://schemas.openxmlformats.org/officeDocument/2006/relationships/image" Target="../media/image33.jpeg"/><Relationship Id="rId4" Type="http://schemas.openxmlformats.org/officeDocument/2006/relationships/image" Target="../media/image38.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3.jpeg"/><Relationship Id="rId4" Type="http://schemas.openxmlformats.org/officeDocument/2006/relationships/image" Target="../media/image25.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9.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9.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Google Shape;54;p13">
            <a:extLst>
              <a:ext uri="{FF2B5EF4-FFF2-40B4-BE49-F238E27FC236}">
                <a16:creationId xmlns:a16="http://schemas.microsoft.com/office/drawing/2014/main" id="{C1D6AE97-0F9A-4C83-BCBD-7CF2CEA72D57}"/>
              </a:ext>
            </a:extLst>
          </p:cNvPr>
          <p:cNvSpPr/>
          <p:nvPr/>
        </p:nvSpPr>
        <p:spPr>
          <a:xfrm>
            <a:off x="-1" y="0"/>
            <a:ext cx="9144000" cy="5143500"/>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13"/>
          <p:cNvSpPr/>
          <p:nvPr/>
        </p:nvSpPr>
        <p:spPr>
          <a:xfrm>
            <a:off x="1" y="4165850"/>
            <a:ext cx="9144074" cy="977700"/>
          </a:xfrm>
          <a:prstGeom prst="rect">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CF0326EE-76C3-43A0-BC57-D942AA28A4CB}"/>
              </a:ext>
            </a:extLst>
          </p:cNvPr>
          <p:cNvPicPr>
            <a:picLocks noChangeAspect="1"/>
          </p:cNvPicPr>
          <p:nvPr/>
        </p:nvPicPr>
        <p:blipFill>
          <a:blip r:embed="rId3"/>
          <a:stretch>
            <a:fillRect/>
          </a:stretch>
        </p:blipFill>
        <p:spPr>
          <a:xfrm>
            <a:off x="6731542" y="4197417"/>
            <a:ext cx="2238305" cy="899359"/>
          </a:xfrm>
          <a:prstGeom prst="rect">
            <a:avLst/>
          </a:prstGeom>
        </p:spPr>
      </p:pic>
      <p:pic>
        <p:nvPicPr>
          <p:cNvPr id="2052" name="Picture 4" descr="Sustainable Development Goals - Wikipedia">
            <a:extLst>
              <a:ext uri="{FF2B5EF4-FFF2-40B4-BE49-F238E27FC236}">
                <a16:creationId xmlns:a16="http://schemas.microsoft.com/office/drawing/2014/main" id="{17EECDED-6392-45C6-B75B-A52AEA0EE8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205"/>
          <a:stretch/>
        </p:blipFill>
        <p:spPr bwMode="auto">
          <a:xfrm>
            <a:off x="144968" y="4282159"/>
            <a:ext cx="1353643" cy="7449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BB547A-ADD4-4429-9ECC-D29922677379}"/>
              </a:ext>
            </a:extLst>
          </p:cNvPr>
          <p:cNvPicPr>
            <a:picLocks noChangeAspect="1"/>
          </p:cNvPicPr>
          <p:nvPr/>
        </p:nvPicPr>
        <p:blipFill>
          <a:blip r:embed="rId5"/>
          <a:stretch>
            <a:fillRect/>
          </a:stretch>
        </p:blipFill>
        <p:spPr>
          <a:xfrm>
            <a:off x="4284453" y="4324181"/>
            <a:ext cx="2257425" cy="642938"/>
          </a:xfrm>
          <a:prstGeom prst="rect">
            <a:avLst/>
          </a:prstGeom>
        </p:spPr>
      </p:pic>
      <p:sp>
        <p:nvSpPr>
          <p:cNvPr id="57" name="Google Shape;57;p13"/>
          <p:cNvSpPr txBox="1"/>
          <p:nvPr/>
        </p:nvSpPr>
        <p:spPr>
          <a:xfrm>
            <a:off x="3657225" y="3014607"/>
            <a:ext cx="4067550" cy="901242"/>
          </a:xfrm>
          <a:prstGeom prst="rect">
            <a:avLst/>
          </a:prstGeom>
          <a:noFill/>
          <a:ln>
            <a:noFill/>
          </a:ln>
        </p:spPr>
        <p:txBody>
          <a:bodyPr spcFirstLastPara="1" wrap="square" lIns="91425" tIns="91425" rIns="91425" bIns="91425" anchor="t" anchorCtr="0">
            <a:spAutoFit/>
          </a:bodyPr>
          <a:lstStyle/>
          <a:p>
            <a:pPr marL="269999" marR="19050" indent="-11598" algn="r">
              <a:lnSpc>
                <a:spcPct val="115000"/>
              </a:lnSpc>
              <a:spcBef>
                <a:spcPts val="1000"/>
              </a:spcBef>
              <a:buClr>
                <a:srgbClr val="CC0000"/>
              </a:buClr>
              <a:buSzPts val="1600"/>
              <a:buFont typeface="Source Code Pro"/>
              <a:buChar char="-"/>
            </a:pPr>
            <a:r>
              <a:rPr lang="en-GB" b="1" spc="400" dirty="0">
                <a:solidFill>
                  <a:srgbClr val="CC0000"/>
                </a:solidFill>
                <a:latin typeface="Montserrat" panose="00000500000000000000" pitchFamily="2" charset="0"/>
                <a:ea typeface="Source Code Pro"/>
                <a:cs typeface="Source Code Pro"/>
                <a:sym typeface="Source Code Pro"/>
              </a:rPr>
              <a:t>TROUBLESHOOTERS</a:t>
            </a:r>
            <a:r>
              <a:rPr lang="en" sz="1200" b="1" spc="400" dirty="0">
                <a:latin typeface="Montserrat" panose="00000500000000000000" pitchFamily="2" charset="0"/>
                <a:ea typeface="Source Code Pro"/>
                <a:cs typeface="Source Code Pro"/>
                <a:sym typeface="Source Code Pro"/>
              </a:rPr>
              <a:t>🛠️</a:t>
            </a:r>
          </a:p>
          <a:p>
            <a:pPr marL="269999" marR="19050" lvl="0" indent="-11598" algn="r" rtl="0">
              <a:lnSpc>
                <a:spcPct val="115000"/>
              </a:lnSpc>
              <a:spcBef>
                <a:spcPts val="1000"/>
              </a:spcBef>
              <a:spcAft>
                <a:spcPts val="0"/>
              </a:spcAft>
              <a:buClr>
                <a:srgbClr val="CC0000"/>
              </a:buClr>
              <a:buSzPts val="1600"/>
              <a:buFont typeface="Source Code Pro"/>
              <a:buChar char="-"/>
            </a:pPr>
            <a:endParaRPr sz="1200" b="1" dirty="0">
              <a:latin typeface="Montserrat" panose="00000500000000000000" pitchFamily="2" charset="0"/>
              <a:ea typeface="Source Code Pro"/>
              <a:cs typeface="Source Code Pro"/>
              <a:sym typeface="Source Code Pro"/>
            </a:endParaRPr>
          </a:p>
        </p:txBody>
      </p:sp>
      <p:grpSp>
        <p:nvGrpSpPr>
          <p:cNvPr id="11" name="Group 10">
            <a:extLst>
              <a:ext uri="{FF2B5EF4-FFF2-40B4-BE49-F238E27FC236}">
                <a16:creationId xmlns:a16="http://schemas.microsoft.com/office/drawing/2014/main" id="{DFFE4937-8179-434F-B312-DD7A2A47DFC0}"/>
              </a:ext>
            </a:extLst>
          </p:cNvPr>
          <p:cNvGrpSpPr>
            <a:grpSpLocks noChangeAspect="1"/>
          </p:cNvGrpSpPr>
          <p:nvPr/>
        </p:nvGrpSpPr>
        <p:grpSpPr>
          <a:xfrm>
            <a:off x="1688275" y="4312715"/>
            <a:ext cx="2478138" cy="714428"/>
            <a:chOff x="1650295" y="1029594"/>
            <a:chExt cx="5044016" cy="1454150"/>
          </a:xfrm>
        </p:grpSpPr>
        <p:pic>
          <p:nvPicPr>
            <p:cNvPr id="12" name="Picture 4" descr="Sustainable Development Goal 10: Reduced Inequalities">
              <a:extLst>
                <a:ext uri="{FF2B5EF4-FFF2-40B4-BE49-F238E27FC236}">
                  <a16:creationId xmlns:a16="http://schemas.microsoft.com/office/drawing/2014/main" id="{999E17F7-8441-438D-86FD-5640807C4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5228"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oal 3 | Department of Economic and Social Affairs">
              <a:extLst>
                <a:ext uri="{FF2B5EF4-FFF2-40B4-BE49-F238E27FC236}">
                  <a16:creationId xmlns:a16="http://schemas.microsoft.com/office/drawing/2014/main" id="{9D546445-B31D-430E-931D-955DB6E4EF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295"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Goal 4 | Department of Economic and Social Affairs">
              <a:extLst>
                <a:ext uri="{FF2B5EF4-FFF2-40B4-BE49-F238E27FC236}">
                  <a16:creationId xmlns:a16="http://schemas.microsoft.com/office/drawing/2014/main" id="{87C0B4FB-E816-49E0-B2A0-20943A9F68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161"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3121EF21-235C-400C-A06B-94508DB7040E}"/>
              </a:ext>
            </a:extLst>
          </p:cNvPr>
          <p:cNvSpPr txBox="1"/>
          <p:nvPr/>
        </p:nvSpPr>
        <p:spPr>
          <a:xfrm>
            <a:off x="0" y="362333"/>
            <a:ext cx="9144000" cy="3462486"/>
          </a:xfrm>
          <a:prstGeom prst="rect">
            <a:avLst/>
          </a:prstGeom>
          <a:noFill/>
        </p:spPr>
        <p:txBody>
          <a:bodyPr wrap="square">
            <a:spAutoFit/>
          </a:bodyPr>
          <a:lstStyle/>
          <a:p>
            <a:pPr algn="ctr" rtl="0">
              <a:spcBef>
                <a:spcPts val="0"/>
              </a:spcBef>
              <a:spcAft>
                <a:spcPts val="0"/>
              </a:spcAft>
            </a:pPr>
            <a:r>
              <a:rPr lang="en-US" sz="11500" b="1" i="0" u="none" strike="noStrike" dirty="0">
                <a:solidFill>
                  <a:srgbClr val="FFFFFF"/>
                </a:solidFill>
                <a:effectLst>
                  <a:outerShdw blurRad="38100" dist="38100" dir="2700000" algn="tl">
                    <a:srgbClr val="000000">
                      <a:alpha val="43137"/>
                    </a:srgbClr>
                  </a:outerShdw>
                </a:effectLst>
                <a:latin typeface="HACKED" panose="02000500000000000000" pitchFamily="2" charset="0"/>
              </a:rPr>
              <a:t>VISION </a:t>
            </a:r>
            <a:r>
              <a:rPr lang="en-US" sz="11500" b="1" i="0" u="none" strike="noStrike" dirty="0">
                <a:solidFill>
                  <a:srgbClr val="000000"/>
                </a:solidFill>
                <a:effectLst>
                  <a:outerShdw blurRad="38100" dist="38100" dir="2700000" algn="tl">
                    <a:srgbClr val="000000">
                      <a:alpha val="43137"/>
                    </a:srgbClr>
                  </a:outerShdw>
                </a:effectLst>
                <a:latin typeface="HACKED" panose="02000500000000000000" pitchFamily="2" charset="0"/>
              </a:rPr>
              <a:t>3.0</a:t>
            </a:r>
            <a:br>
              <a:rPr lang="en-US" sz="2400" b="0" dirty="0">
                <a:effectLst/>
              </a:rPr>
            </a:br>
            <a:r>
              <a:rPr lang="en-US" sz="2800" b="0" i="0" u="none" strike="noStrike" dirty="0">
                <a:solidFill>
                  <a:srgbClr val="595959"/>
                </a:solidFill>
                <a:effectLst/>
                <a:latin typeface="Arial" panose="020B0604020202020204" pitchFamily="34" charset="0"/>
              </a:rPr>
              <a:t>“</a:t>
            </a:r>
            <a:r>
              <a:rPr lang="en-US" sz="2400" b="1" i="0" u="none" strike="noStrike" dirty="0">
                <a:solidFill>
                  <a:srgbClr val="000000"/>
                </a:solidFill>
                <a:effectLst/>
                <a:latin typeface="Montserrat" panose="00000500000000000000" pitchFamily="2" charset="0"/>
              </a:rPr>
              <a:t>Our mission is to bring vision </a:t>
            </a:r>
            <a:endParaRPr lang="en-US" sz="2400" b="0" dirty="0">
              <a:effectLst/>
            </a:endParaRPr>
          </a:p>
          <a:p>
            <a:pPr algn="ctr" rtl="0">
              <a:spcBef>
                <a:spcPts val="0"/>
              </a:spcBef>
              <a:spcAft>
                <a:spcPts val="0"/>
              </a:spcAft>
            </a:pPr>
            <a:r>
              <a:rPr lang="en-US" sz="2400" b="1" i="0" u="none" strike="noStrike" dirty="0">
                <a:solidFill>
                  <a:srgbClr val="000000"/>
                </a:solidFill>
                <a:effectLst/>
                <a:latin typeface="Montserrat" panose="00000500000000000000" pitchFamily="2" charset="0"/>
              </a:rPr>
              <a:t>to the visually impaired</a:t>
            </a:r>
            <a:r>
              <a:rPr lang="en-US" sz="2800" b="0" i="0" u="none" strike="noStrike" dirty="0">
                <a:solidFill>
                  <a:srgbClr val="595959"/>
                </a:solidFill>
                <a:effectLst/>
                <a:latin typeface="Arial" panose="020B0604020202020204" pitchFamily="34" charset="0"/>
              </a:rPr>
              <a:t>”</a:t>
            </a:r>
            <a:endParaRPr lang="en-US" sz="2400" b="0" dirty="0">
              <a:effectLst/>
            </a:endParaRPr>
          </a:p>
          <a:p>
            <a:br>
              <a:rPr lang="en-US" sz="2400" dirty="0"/>
            </a:br>
            <a:endParaRPr lang="en-GB" sz="2400" dirty="0"/>
          </a:p>
        </p:txBody>
      </p:sp>
      <p:pic>
        <p:nvPicPr>
          <p:cNvPr id="9" name="Picture 8">
            <a:extLst>
              <a:ext uri="{FF2B5EF4-FFF2-40B4-BE49-F238E27FC236}">
                <a16:creationId xmlns:a16="http://schemas.microsoft.com/office/drawing/2014/main" id="{A8D5C88A-FB55-4509-BBB6-570003B4CCA2}"/>
              </a:ext>
            </a:extLst>
          </p:cNvPr>
          <p:cNvPicPr>
            <a:picLocks noChangeAspect="1"/>
          </p:cNvPicPr>
          <p:nvPr/>
        </p:nvPicPr>
        <p:blipFill>
          <a:blip r:embed="rId9"/>
          <a:stretch>
            <a:fillRect/>
          </a:stretch>
        </p:blipFill>
        <p:spPr>
          <a:xfrm>
            <a:off x="1680220" y="654753"/>
            <a:ext cx="5917201" cy="23920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28" name="Picture 27">
            <a:extLst>
              <a:ext uri="{FF2B5EF4-FFF2-40B4-BE49-F238E27FC236}">
                <a16:creationId xmlns:a16="http://schemas.microsoft.com/office/drawing/2014/main" id="{5E8185AB-1F91-4CEB-93EB-317E829E1B23}"/>
              </a:ext>
            </a:extLst>
          </p:cNvPr>
          <p:cNvPicPr>
            <a:picLocks noChangeAspect="1"/>
          </p:cNvPicPr>
          <p:nvPr/>
        </p:nvPicPr>
        <p:blipFill rotWithShape="1">
          <a:blip r:embed="rId3"/>
          <a:srcRect t="11373" r="66900" b="25955"/>
          <a:stretch/>
        </p:blipFill>
        <p:spPr>
          <a:xfrm rot="5400000">
            <a:off x="2234808" y="1713420"/>
            <a:ext cx="495288" cy="347628"/>
          </a:xfrm>
          <a:prstGeom prst="rect">
            <a:avLst/>
          </a:prstGeom>
        </p:spPr>
      </p:pic>
      <p:sp>
        <p:nvSpPr>
          <p:cNvPr id="324" name="Google Shape;324;p34"/>
          <p:cNvSpPr txBox="1"/>
          <p:nvPr/>
        </p:nvSpPr>
        <p:spPr>
          <a:xfrm>
            <a:off x="8472600" y="4663170"/>
            <a:ext cx="548400" cy="39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10</a:t>
            </a:fld>
            <a:endParaRPr sz="1000" b="0" i="0" u="none" strike="noStrike" cap="none">
              <a:solidFill>
                <a:schemeClr val="dk1"/>
              </a:solidFill>
              <a:latin typeface="Times New Roman"/>
              <a:ea typeface="Times New Roman"/>
              <a:cs typeface="Times New Roman"/>
              <a:sym typeface="Times New Roman"/>
            </a:endParaRPr>
          </a:p>
        </p:txBody>
      </p:sp>
      <p:pic>
        <p:nvPicPr>
          <p:cNvPr id="327" name="Google Shape;327;p34"/>
          <p:cNvPicPr preferRelativeResize="0"/>
          <p:nvPr/>
        </p:nvPicPr>
        <p:blipFill>
          <a:blip r:embed="rId4">
            <a:alphaModFix/>
          </a:blip>
          <a:stretch>
            <a:fillRect/>
          </a:stretch>
        </p:blipFill>
        <p:spPr>
          <a:xfrm>
            <a:off x="993364" y="1752579"/>
            <a:ext cx="1261260" cy="1816155"/>
          </a:xfrm>
          <a:prstGeom prst="rect">
            <a:avLst/>
          </a:prstGeom>
          <a:noFill/>
          <a:ln>
            <a:noFill/>
          </a:ln>
        </p:spPr>
      </p:pic>
      <p:pic>
        <p:nvPicPr>
          <p:cNvPr id="328" name="Google Shape;328;p34"/>
          <p:cNvPicPr preferRelativeResize="0"/>
          <p:nvPr/>
        </p:nvPicPr>
        <p:blipFill rotWithShape="1">
          <a:blip r:embed="rId5">
            <a:alphaModFix/>
          </a:blip>
          <a:srcRect l="9218" t="15523" r="8915" b="14487"/>
          <a:stretch/>
        </p:blipFill>
        <p:spPr>
          <a:xfrm>
            <a:off x="3233408" y="1216463"/>
            <a:ext cx="2466447" cy="1184653"/>
          </a:xfrm>
          <a:prstGeom prst="rect">
            <a:avLst/>
          </a:prstGeom>
          <a:noFill/>
          <a:ln>
            <a:noFill/>
          </a:ln>
        </p:spPr>
      </p:pic>
      <p:pic>
        <p:nvPicPr>
          <p:cNvPr id="329" name="Google Shape;329;p34"/>
          <p:cNvPicPr preferRelativeResize="0">
            <a:picLocks noChangeAspect="1"/>
          </p:cNvPicPr>
          <p:nvPr/>
        </p:nvPicPr>
        <p:blipFill rotWithShape="1">
          <a:blip r:embed="rId6">
            <a:alphaModFix/>
          </a:blip>
          <a:srcRect l="40302"/>
          <a:stretch/>
        </p:blipFill>
        <p:spPr>
          <a:xfrm>
            <a:off x="6346365" y="1373798"/>
            <a:ext cx="679939" cy="796038"/>
          </a:xfrm>
          <a:prstGeom prst="rect">
            <a:avLst/>
          </a:prstGeom>
          <a:noFill/>
          <a:ln>
            <a:noFill/>
          </a:ln>
        </p:spPr>
      </p:pic>
      <p:sp>
        <p:nvSpPr>
          <p:cNvPr id="330" name="Google Shape;330;p34"/>
          <p:cNvSpPr txBox="1"/>
          <p:nvPr/>
        </p:nvSpPr>
        <p:spPr>
          <a:xfrm>
            <a:off x="6254465" y="2057615"/>
            <a:ext cx="863738"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CAMERA MODULE</a:t>
            </a:r>
            <a:endParaRPr sz="1200" b="1" dirty="0"/>
          </a:p>
        </p:txBody>
      </p:sp>
      <p:sp>
        <p:nvSpPr>
          <p:cNvPr id="331" name="Google Shape;331;p34"/>
          <p:cNvSpPr txBox="1"/>
          <p:nvPr/>
        </p:nvSpPr>
        <p:spPr>
          <a:xfrm>
            <a:off x="3884940" y="2296471"/>
            <a:ext cx="969673"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Raspberry pi 0 W</a:t>
            </a:r>
            <a:endParaRPr sz="1200" b="1" dirty="0"/>
          </a:p>
        </p:txBody>
      </p:sp>
      <p:cxnSp>
        <p:nvCxnSpPr>
          <p:cNvPr id="333" name="Google Shape;333;p34"/>
          <p:cNvCxnSpPr/>
          <p:nvPr/>
        </p:nvCxnSpPr>
        <p:spPr>
          <a:xfrm rot="10800000" flipH="1">
            <a:off x="1724284" y="1887234"/>
            <a:ext cx="598162" cy="281117"/>
          </a:xfrm>
          <a:prstGeom prst="straightConnector1">
            <a:avLst/>
          </a:prstGeom>
          <a:noFill/>
          <a:ln w="9525" cap="flat" cmpd="sng">
            <a:solidFill>
              <a:srgbClr val="595959"/>
            </a:solidFill>
            <a:prstDash val="solid"/>
            <a:round/>
            <a:headEnd type="none" w="med" len="med"/>
            <a:tailEnd type="triangle" w="med" len="med"/>
          </a:ln>
        </p:spPr>
      </p:cxnSp>
      <p:cxnSp>
        <p:nvCxnSpPr>
          <p:cNvPr id="334" name="Google Shape;334;p34"/>
          <p:cNvCxnSpPr/>
          <p:nvPr/>
        </p:nvCxnSpPr>
        <p:spPr>
          <a:xfrm rot="10800000" flipH="1">
            <a:off x="2722457" y="1795468"/>
            <a:ext cx="510951" cy="36657"/>
          </a:xfrm>
          <a:prstGeom prst="straightConnector1">
            <a:avLst/>
          </a:prstGeom>
          <a:noFill/>
          <a:ln w="9525" cap="flat" cmpd="sng">
            <a:solidFill>
              <a:srgbClr val="595959"/>
            </a:solidFill>
            <a:prstDash val="solid"/>
            <a:round/>
            <a:headEnd type="none" w="med" len="med"/>
            <a:tailEnd type="triangle" w="med" len="med"/>
          </a:ln>
        </p:spPr>
      </p:cxnSp>
      <p:cxnSp>
        <p:nvCxnSpPr>
          <p:cNvPr id="335" name="Google Shape;335;p34"/>
          <p:cNvCxnSpPr/>
          <p:nvPr/>
        </p:nvCxnSpPr>
        <p:spPr>
          <a:xfrm>
            <a:off x="5712943" y="1684140"/>
            <a:ext cx="620334" cy="24520"/>
          </a:xfrm>
          <a:prstGeom prst="straightConnector1">
            <a:avLst/>
          </a:prstGeom>
          <a:noFill/>
          <a:ln w="9525" cap="flat" cmpd="sng">
            <a:solidFill>
              <a:srgbClr val="595959"/>
            </a:solidFill>
            <a:prstDash val="solid"/>
            <a:round/>
            <a:headEnd type="none" w="med" len="med"/>
            <a:tailEnd type="triangle" w="med" len="med"/>
          </a:ln>
        </p:spPr>
      </p:cxnSp>
      <p:pic>
        <p:nvPicPr>
          <p:cNvPr id="336" name="Google Shape;336;p34"/>
          <p:cNvPicPr preferRelativeResize="0"/>
          <p:nvPr/>
        </p:nvPicPr>
        <p:blipFill rotWithShape="1">
          <a:blip r:embed="rId7">
            <a:alphaModFix/>
          </a:blip>
          <a:srcRect/>
          <a:stretch/>
        </p:blipFill>
        <p:spPr>
          <a:xfrm>
            <a:off x="3840877" y="3366144"/>
            <a:ext cx="1261259" cy="1490457"/>
          </a:xfrm>
          <a:prstGeom prst="snip1Rect">
            <a:avLst>
              <a:gd name="adj" fmla="val 37813"/>
            </a:avLst>
          </a:prstGeom>
          <a:noFill/>
          <a:ln>
            <a:noFill/>
          </a:ln>
        </p:spPr>
      </p:pic>
      <p:sp>
        <p:nvSpPr>
          <p:cNvPr id="337" name="Google Shape;337;p34"/>
          <p:cNvSpPr txBox="1"/>
          <p:nvPr/>
        </p:nvSpPr>
        <p:spPr>
          <a:xfrm>
            <a:off x="3506038" y="4459324"/>
            <a:ext cx="863738"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Audio Output </a:t>
            </a:r>
            <a:endParaRPr sz="1200" b="1" dirty="0"/>
          </a:p>
        </p:txBody>
      </p:sp>
      <p:sp>
        <p:nvSpPr>
          <p:cNvPr id="338" name="Google Shape;338;p34"/>
          <p:cNvSpPr/>
          <p:nvPr/>
        </p:nvSpPr>
        <p:spPr>
          <a:xfrm>
            <a:off x="4700323" y="3216669"/>
            <a:ext cx="450346" cy="2989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34"/>
          <p:cNvCxnSpPr>
            <a:cxnSpLocks/>
          </p:cNvCxnSpPr>
          <p:nvPr/>
        </p:nvCxnSpPr>
        <p:spPr>
          <a:xfrm flipH="1" flipV="1">
            <a:off x="1820983" y="2729785"/>
            <a:ext cx="2019894" cy="1381588"/>
          </a:xfrm>
          <a:prstGeom prst="straightConnector1">
            <a:avLst/>
          </a:prstGeom>
          <a:noFill/>
          <a:ln w="9525" cap="flat" cmpd="sng">
            <a:solidFill>
              <a:srgbClr val="595959"/>
            </a:solidFill>
            <a:prstDash val="solid"/>
            <a:round/>
            <a:headEnd type="none" w="med" len="med"/>
            <a:tailEnd type="triangle" w="med" len="med"/>
          </a:ln>
        </p:spPr>
      </p:cxnSp>
      <p:cxnSp>
        <p:nvCxnSpPr>
          <p:cNvPr id="341" name="Google Shape;341;p34"/>
          <p:cNvCxnSpPr>
            <a:cxnSpLocks/>
          </p:cNvCxnSpPr>
          <p:nvPr/>
        </p:nvCxnSpPr>
        <p:spPr>
          <a:xfrm flipH="1">
            <a:off x="4369776" y="2897314"/>
            <a:ext cx="2956" cy="523265"/>
          </a:xfrm>
          <a:prstGeom prst="straightConnector1">
            <a:avLst/>
          </a:prstGeom>
          <a:noFill/>
          <a:ln w="9525" cap="flat" cmpd="sng">
            <a:solidFill>
              <a:srgbClr val="595959"/>
            </a:solidFill>
            <a:prstDash val="solid"/>
            <a:round/>
            <a:headEnd type="none" w="med" len="med"/>
            <a:tailEnd type="triangle" w="med" len="med"/>
          </a:ln>
        </p:spPr>
      </p:cxnSp>
      <p:pic>
        <p:nvPicPr>
          <p:cNvPr id="1026" name="Picture 2" descr="Yolo Framework | Object Detection Using Yolo">
            <a:extLst>
              <a:ext uri="{FF2B5EF4-FFF2-40B4-BE49-F238E27FC236}">
                <a16:creationId xmlns:a16="http://schemas.microsoft.com/office/drawing/2014/main" id="{16627B49-2559-4F7A-9B89-02ED99FF4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432" y="3456552"/>
            <a:ext cx="1339771" cy="71152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Google Shape;335;p34">
            <a:extLst>
              <a:ext uri="{FF2B5EF4-FFF2-40B4-BE49-F238E27FC236}">
                <a16:creationId xmlns:a16="http://schemas.microsoft.com/office/drawing/2014/main" id="{B657365C-5132-4C26-8C32-A7EA08E1D276}"/>
              </a:ext>
            </a:extLst>
          </p:cNvPr>
          <p:cNvCxnSpPr>
            <a:cxnSpLocks/>
          </p:cNvCxnSpPr>
          <p:nvPr/>
        </p:nvCxnSpPr>
        <p:spPr>
          <a:xfrm flipH="1" flipV="1">
            <a:off x="5699855" y="1760150"/>
            <a:ext cx="577142" cy="23335"/>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335;p34">
            <a:extLst>
              <a:ext uri="{FF2B5EF4-FFF2-40B4-BE49-F238E27FC236}">
                <a16:creationId xmlns:a16="http://schemas.microsoft.com/office/drawing/2014/main" id="{C1C8C81D-5D80-4F64-9B86-360E0256B5C6}"/>
              </a:ext>
            </a:extLst>
          </p:cNvPr>
          <p:cNvCxnSpPr>
            <a:cxnSpLocks/>
          </p:cNvCxnSpPr>
          <p:nvPr/>
        </p:nvCxnSpPr>
        <p:spPr>
          <a:xfrm rot="780000">
            <a:off x="5550787" y="2557912"/>
            <a:ext cx="677686" cy="707940"/>
          </a:xfrm>
          <a:prstGeom prst="straightConnector1">
            <a:avLst/>
          </a:prstGeom>
          <a:noFill/>
          <a:ln w="9525" cap="flat" cmpd="sng">
            <a:solidFill>
              <a:srgbClr val="595959"/>
            </a:solidFill>
            <a:prstDash val="solid"/>
            <a:round/>
            <a:headEnd type="none" w="med" len="med"/>
            <a:tailEnd type="triangle" w="med" len="med"/>
          </a:ln>
        </p:spPr>
      </p:cxnSp>
      <p:cxnSp>
        <p:nvCxnSpPr>
          <p:cNvPr id="37" name="Google Shape;335;p34">
            <a:extLst>
              <a:ext uri="{FF2B5EF4-FFF2-40B4-BE49-F238E27FC236}">
                <a16:creationId xmlns:a16="http://schemas.microsoft.com/office/drawing/2014/main" id="{FB327956-9E96-4040-94E7-67A3DB31D338}"/>
              </a:ext>
            </a:extLst>
          </p:cNvPr>
          <p:cNvCxnSpPr>
            <a:cxnSpLocks/>
          </p:cNvCxnSpPr>
          <p:nvPr/>
        </p:nvCxnSpPr>
        <p:spPr>
          <a:xfrm rot="780000" flipH="1" flipV="1">
            <a:off x="5473387" y="2589853"/>
            <a:ext cx="683630" cy="709898"/>
          </a:xfrm>
          <a:prstGeom prst="straightConnector1">
            <a:avLst/>
          </a:prstGeom>
          <a:noFill/>
          <a:ln w="9525" cap="flat" cmpd="sng">
            <a:solidFill>
              <a:srgbClr val="595959"/>
            </a:solidFill>
            <a:prstDash val="solid"/>
            <a:round/>
            <a:headEnd type="none" w="med" len="med"/>
            <a:tailEnd type="triangle" w="med" len="med"/>
          </a:ln>
        </p:spPr>
      </p:cxnSp>
      <p:sp>
        <p:nvSpPr>
          <p:cNvPr id="24" name="Google Shape;54;p13">
            <a:extLst>
              <a:ext uri="{FF2B5EF4-FFF2-40B4-BE49-F238E27FC236}">
                <a16:creationId xmlns:a16="http://schemas.microsoft.com/office/drawing/2014/main" id="{527554C8-5891-443E-B5A3-D2CEDAC52A14}"/>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6;p39">
            <a:extLst>
              <a:ext uri="{FF2B5EF4-FFF2-40B4-BE49-F238E27FC236}">
                <a16:creationId xmlns:a16="http://schemas.microsoft.com/office/drawing/2014/main" id="{74353854-3ADE-4F08-80DE-0FC145EB21A7}"/>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strike="noStrike" cap="none" dirty="0">
                <a:solidFill>
                  <a:srgbClr val="000000"/>
                </a:solidFill>
                <a:latin typeface="Source Code Pro"/>
                <a:ea typeface="Source Code Pro"/>
                <a:cs typeface="Source Code Pro"/>
                <a:sym typeface="Source Code Pro"/>
              </a:rPr>
              <a:t>OBJECT DETECTION (WHEN BUTTON 1 IS PRESSED) </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400"/>
                                        <p:tgtEl>
                                          <p:spTgt spid="33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4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400"/>
                                        <p:tgtEl>
                                          <p:spTgt spid="334"/>
                                        </p:tgtEl>
                                      </p:cBhvr>
                                    </p:animEffect>
                                  </p:childTnLst>
                                </p:cTn>
                              </p:par>
                              <p:par>
                                <p:cTn id="16" presetID="10" presetClass="entr" presetSubtype="0" fill="hold" nodeType="withEffect">
                                  <p:stCondLst>
                                    <p:cond delay="0"/>
                                  </p:stCondLst>
                                  <p:childTnLst>
                                    <p:set>
                                      <p:cBhvr>
                                        <p:cTn id="17" dur="1" fill="hold">
                                          <p:stCondLst>
                                            <p:cond delay="0"/>
                                          </p:stCondLst>
                                        </p:cTn>
                                        <p:tgtEl>
                                          <p:spTgt spid="328"/>
                                        </p:tgtEl>
                                        <p:attrNameLst>
                                          <p:attrName>style.visibility</p:attrName>
                                        </p:attrNameLst>
                                      </p:cBhvr>
                                      <p:to>
                                        <p:strVal val="visible"/>
                                      </p:to>
                                    </p:set>
                                    <p:animEffect transition="in" filter="fade">
                                      <p:cBhvr>
                                        <p:cTn id="18" dur="400"/>
                                        <p:tgtEl>
                                          <p:spTgt spid="3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400"/>
                                        <p:tgtEl>
                                          <p:spTgt spid="3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4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35"/>
                                        </p:tgtEl>
                                        <p:attrNameLst>
                                          <p:attrName>style.visibility</p:attrName>
                                        </p:attrNameLst>
                                      </p:cBhvr>
                                      <p:to>
                                        <p:strVal val="visible"/>
                                      </p:to>
                                    </p:set>
                                    <p:animEffect transition="in" filter="fade">
                                      <p:cBhvr>
                                        <p:cTn id="29" dur="400"/>
                                        <p:tgtEl>
                                          <p:spTgt spid="335"/>
                                        </p:tgtEl>
                                      </p:cBhvr>
                                    </p:animEffect>
                                  </p:childTnLst>
                                </p:cTn>
                              </p:par>
                              <p:par>
                                <p:cTn id="30" presetID="10" presetClass="entr" presetSubtype="0" fill="hold" nodeType="with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fade">
                                      <p:cBhvr>
                                        <p:cTn id="32" dur="400"/>
                                        <p:tgtEl>
                                          <p:spTgt spid="3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0"/>
                                        </p:tgtEl>
                                        <p:attrNameLst>
                                          <p:attrName>style.visibility</p:attrName>
                                        </p:attrNameLst>
                                      </p:cBhvr>
                                      <p:to>
                                        <p:strVal val="visible"/>
                                      </p:to>
                                    </p:set>
                                    <p:animEffect transition="in" filter="fade">
                                      <p:cBhvr>
                                        <p:cTn id="35" dur="400"/>
                                        <p:tgtEl>
                                          <p:spTgt spid="3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4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400"/>
                                        <p:tgtEl>
                                          <p:spTgt spid="37"/>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4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41"/>
                                        </p:tgtEl>
                                        <p:attrNameLst>
                                          <p:attrName>style.visibility</p:attrName>
                                        </p:attrNameLst>
                                      </p:cBhvr>
                                      <p:to>
                                        <p:strVal val="visible"/>
                                      </p:to>
                                    </p:set>
                                    <p:animEffect transition="in" filter="fade">
                                      <p:cBhvr>
                                        <p:cTn id="51" dur="400"/>
                                        <p:tgtEl>
                                          <p:spTgt spid="341"/>
                                        </p:tgtEl>
                                      </p:cBhvr>
                                    </p:animEffect>
                                  </p:childTnLst>
                                </p:cTn>
                              </p:par>
                              <p:par>
                                <p:cTn id="52" presetID="10" presetClass="entr" presetSubtype="0" fill="hold" nodeType="withEffect">
                                  <p:stCondLst>
                                    <p:cond delay="0"/>
                                  </p:stCondLst>
                                  <p:childTnLst>
                                    <p:set>
                                      <p:cBhvr>
                                        <p:cTn id="53" dur="1" fill="hold">
                                          <p:stCondLst>
                                            <p:cond delay="0"/>
                                          </p:stCondLst>
                                        </p:cTn>
                                        <p:tgtEl>
                                          <p:spTgt spid="336"/>
                                        </p:tgtEl>
                                        <p:attrNameLst>
                                          <p:attrName>style.visibility</p:attrName>
                                        </p:attrNameLst>
                                      </p:cBhvr>
                                      <p:to>
                                        <p:strVal val="visible"/>
                                      </p:to>
                                    </p:set>
                                    <p:animEffect transition="in" filter="fade">
                                      <p:cBhvr>
                                        <p:cTn id="54" dur="400"/>
                                        <p:tgtEl>
                                          <p:spTgt spid="3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7"/>
                                        </p:tgtEl>
                                        <p:attrNameLst>
                                          <p:attrName>style.visibility</p:attrName>
                                        </p:attrNameLst>
                                      </p:cBhvr>
                                      <p:to>
                                        <p:strVal val="visible"/>
                                      </p:to>
                                    </p:set>
                                    <p:animEffect transition="in" filter="fade">
                                      <p:cBhvr>
                                        <p:cTn id="57" dur="400"/>
                                        <p:tgtEl>
                                          <p:spTgt spid="3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4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39"/>
                                        </p:tgtEl>
                                        <p:attrNameLst>
                                          <p:attrName>style.visibility</p:attrName>
                                        </p:attrNameLst>
                                      </p:cBhvr>
                                      <p:to>
                                        <p:strVal val="visible"/>
                                      </p:to>
                                    </p:set>
                                    <p:animEffect transition="in" filter="fade">
                                      <p:cBhvr>
                                        <p:cTn id="63" dur="4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31" grpId="0"/>
      <p:bldP spid="337" grpId="0"/>
      <p:bldP spid="3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p:nvPr/>
        </p:nvSpPr>
        <p:spPr>
          <a:xfrm>
            <a:off x="8472600" y="4663170"/>
            <a:ext cx="548400" cy="39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11</a:t>
            </a:fld>
            <a:endParaRPr sz="1000" b="0" i="0" u="none" strike="noStrike" cap="none">
              <a:solidFill>
                <a:schemeClr val="dk1"/>
              </a:solidFill>
              <a:latin typeface="Times New Roman"/>
              <a:ea typeface="Times New Roman"/>
              <a:cs typeface="Times New Roman"/>
              <a:sym typeface="Times New Roman"/>
            </a:endParaRPr>
          </a:p>
        </p:txBody>
      </p:sp>
      <p:pic>
        <p:nvPicPr>
          <p:cNvPr id="364" name="Google Shape;364;p35"/>
          <p:cNvPicPr preferRelativeResize="0">
            <a:picLocks noChangeAspect="1"/>
          </p:cNvPicPr>
          <p:nvPr/>
        </p:nvPicPr>
        <p:blipFill rotWithShape="1">
          <a:blip r:embed="rId3">
            <a:alphaModFix/>
          </a:blip>
          <a:srcRect l="8227" r="11029"/>
          <a:stretch/>
        </p:blipFill>
        <p:spPr>
          <a:xfrm>
            <a:off x="6313125" y="2671907"/>
            <a:ext cx="824109" cy="902107"/>
          </a:xfrm>
          <a:prstGeom prst="rect">
            <a:avLst/>
          </a:prstGeom>
          <a:noFill/>
          <a:ln>
            <a:noFill/>
          </a:ln>
        </p:spPr>
      </p:pic>
      <p:pic>
        <p:nvPicPr>
          <p:cNvPr id="365" name="Google Shape;365;p35"/>
          <p:cNvPicPr preferRelativeResize="0">
            <a:picLocks noChangeAspect="1"/>
          </p:cNvPicPr>
          <p:nvPr/>
        </p:nvPicPr>
        <p:blipFill>
          <a:blip r:embed="rId4">
            <a:alphaModFix/>
          </a:blip>
          <a:stretch>
            <a:fillRect/>
          </a:stretch>
        </p:blipFill>
        <p:spPr>
          <a:xfrm>
            <a:off x="6443114" y="4003629"/>
            <a:ext cx="1265590" cy="823283"/>
          </a:xfrm>
          <a:prstGeom prst="rect">
            <a:avLst/>
          </a:prstGeom>
          <a:noFill/>
          <a:ln>
            <a:noFill/>
          </a:ln>
        </p:spPr>
      </p:pic>
      <p:pic>
        <p:nvPicPr>
          <p:cNvPr id="367" name="Google Shape;367;p35"/>
          <p:cNvPicPr preferRelativeResize="0">
            <a:picLocks noChangeAspect="1"/>
          </p:cNvPicPr>
          <p:nvPr/>
        </p:nvPicPr>
        <p:blipFill>
          <a:blip r:embed="rId5">
            <a:alphaModFix/>
          </a:blip>
          <a:stretch>
            <a:fillRect/>
          </a:stretch>
        </p:blipFill>
        <p:spPr>
          <a:xfrm>
            <a:off x="4899536" y="3712124"/>
            <a:ext cx="917622" cy="971972"/>
          </a:xfrm>
          <a:prstGeom prst="rect">
            <a:avLst/>
          </a:prstGeom>
          <a:noFill/>
          <a:ln>
            <a:noFill/>
          </a:ln>
        </p:spPr>
      </p:pic>
      <p:sp>
        <p:nvSpPr>
          <p:cNvPr id="368" name="Google Shape;368;p35"/>
          <p:cNvSpPr txBox="1">
            <a:spLocks noChangeAspect="1"/>
          </p:cNvSpPr>
          <p:nvPr/>
        </p:nvSpPr>
        <p:spPr>
          <a:xfrm>
            <a:off x="4666103" y="4539210"/>
            <a:ext cx="1261259" cy="4436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t>Google </a:t>
            </a:r>
          </a:p>
          <a:p>
            <a:pPr marL="0" lvl="0" indent="0" algn="ctr" rtl="0">
              <a:spcBef>
                <a:spcPts val="0"/>
              </a:spcBef>
              <a:spcAft>
                <a:spcPts val="0"/>
              </a:spcAft>
              <a:buNone/>
            </a:pPr>
            <a:r>
              <a:rPr lang="en" sz="1100" b="1" dirty="0"/>
              <a:t>Text-to-Speech</a:t>
            </a:r>
            <a:endParaRPr sz="1100" b="1" dirty="0"/>
          </a:p>
        </p:txBody>
      </p:sp>
      <p:cxnSp>
        <p:nvCxnSpPr>
          <p:cNvPr id="369" name="Google Shape;369;p35"/>
          <p:cNvCxnSpPr>
            <a:cxnSpLocks noChangeAspect="1"/>
          </p:cNvCxnSpPr>
          <p:nvPr/>
        </p:nvCxnSpPr>
        <p:spPr>
          <a:xfrm flipH="1" flipV="1">
            <a:off x="5760523" y="4309941"/>
            <a:ext cx="925811" cy="15383"/>
          </a:xfrm>
          <a:prstGeom prst="straightConnector1">
            <a:avLst/>
          </a:prstGeom>
          <a:noFill/>
          <a:ln w="9525" cap="flat" cmpd="sng">
            <a:solidFill>
              <a:srgbClr val="595959"/>
            </a:solidFill>
            <a:prstDash val="solid"/>
            <a:round/>
            <a:headEnd type="none" w="med" len="med"/>
            <a:tailEnd type="triangle" w="med" len="med"/>
          </a:ln>
        </p:spPr>
      </p:cxnSp>
      <p:cxnSp>
        <p:nvCxnSpPr>
          <p:cNvPr id="370" name="Google Shape;370;p35"/>
          <p:cNvCxnSpPr>
            <a:cxnSpLocks noChangeAspect="1"/>
          </p:cNvCxnSpPr>
          <p:nvPr/>
        </p:nvCxnSpPr>
        <p:spPr>
          <a:xfrm flipH="1" flipV="1">
            <a:off x="4723253" y="2920691"/>
            <a:ext cx="488241" cy="782698"/>
          </a:xfrm>
          <a:prstGeom prst="straightConnector1">
            <a:avLst/>
          </a:prstGeom>
          <a:noFill/>
          <a:ln w="9525" cap="flat" cmpd="sng">
            <a:solidFill>
              <a:srgbClr val="595959"/>
            </a:solidFill>
            <a:prstDash val="solid"/>
            <a:round/>
            <a:headEnd type="none" w="med" len="med"/>
            <a:tailEnd type="triangle" w="med" len="med"/>
          </a:ln>
        </p:spPr>
      </p:cxnSp>
      <p:pic>
        <p:nvPicPr>
          <p:cNvPr id="26" name="Google Shape;327;p34">
            <a:extLst>
              <a:ext uri="{FF2B5EF4-FFF2-40B4-BE49-F238E27FC236}">
                <a16:creationId xmlns:a16="http://schemas.microsoft.com/office/drawing/2014/main" id="{DD0CEAF9-D4D4-4DCB-9D98-8A2A7A43308D}"/>
              </a:ext>
            </a:extLst>
          </p:cNvPr>
          <p:cNvPicPr preferRelativeResize="0"/>
          <p:nvPr/>
        </p:nvPicPr>
        <p:blipFill>
          <a:blip r:embed="rId6">
            <a:alphaModFix/>
          </a:blip>
          <a:stretch>
            <a:fillRect/>
          </a:stretch>
        </p:blipFill>
        <p:spPr>
          <a:xfrm>
            <a:off x="993364" y="1752579"/>
            <a:ext cx="1261260" cy="1816155"/>
          </a:xfrm>
          <a:prstGeom prst="rect">
            <a:avLst/>
          </a:prstGeom>
          <a:noFill/>
          <a:ln>
            <a:noFill/>
          </a:ln>
        </p:spPr>
      </p:pic>
      <p:pic>
        <p:nvPicPr>
          <p:cNvPr id="27" name="Google Shape;328;p34">
            <a:extLst>
              <a:ext uri="{FF2B5EF4-FFF2-40B4-BE49-F238E27FC236}">
                <a16:creationId xmlns:a16="http://schemas.microsoft.com/office/drawing/2014/main" id="{F9C22841-0A66-4463-877E-83909B21A335}"/>
              </a:ext>
            </a:extLst>
          </p:cNvPr>
          <p:cNvPicPr preferRelativeResize="0"/>
          <p:nvPr/>
        </p:nvPicPr>
        <p:blipFill rotWithShape="1">
          <a:blip r:embed="rId7">
            <a:alphaModFix/>
          </a:blip>
          <a:srcRect l="9218" t="15523" r="8915" b="14487"/>
          <a:stretch/>
        </p:blipFill>
        <p:spPr>
          <a:xfrm>
            <a:off x="3233408" y="1216463"/>
            <a:ext cx="2466447" cy="1184653"/>
          </a:xfrm>
          <a:prstGeom prst="rect">
            <a:avLst/>
          </a:prstGeom>
          <a:noFill/>
          <a:ln>
            <a:noFill/>
          </a:ln>
        </p:spPr>
      </p:pic>
      <p:pic>
        <p:nvPicPr>
          <p:cNvPr id="28" name="Google Shape;329;p34">
            <a:extLst>
              <a:ext uri="{FF2B5EF4-FFF2-40B4-BE49-F238E27FC236}">
                <a16:creationId xmlns:a16="http://schemas.microsoft.com/office/drawing/2014/main" id="{F7020447-29C6-49BB-B64F-C91C5C659055}"/>
              </a:ext>
            </a:extLst>
          </p:cNvPr>
          <p:cNvPicPr preferRelativeResize="0">
            <a:picLocks noChangeAspect="1"/>
          </p:cNvPicPr>
          <p:nvPr/>
        </p:nvPicPr>
        <p:blipFill rotWithShape="1">
          <a:blip r:embed="rId8">
            <a:alphaModFix/>
          </a:blip>
          <a:srcRect l="40302"/>
          <a:stretch/>
        </p:blipFill>
        <p:spPr>
          <a:xfrm>
            <a:off x="6346365" y="1373798"/>
            <a:ext cx="679939" cy="796038"/>
          </a:xfrm>
          <a:prstGeom prst="rect">
            <a:avLst/>
          </a:prstGeom>
          <a:noFill/>
          <a:ln>
            <a:noFill/>
          </a:ln>
        </p:spPr>
      </p:pic>
      <p:sp>
        <p:nvSpPr>
          <p:cNvPr id="29" name="Google Shape;330;p34">
            <a:extLst>
              <a:ext uri="{FF2B5EF4-FFF2-40B4-BE49-F238E27FC236}">
                <a16:creationId xmlns:a16="http://schemas.microsoft.com/office/drawing/2014/main" id="{E6020C31-16D6-4F5F-83B4-8EF81E913F33}"/>
              </a:ext>
            </a:extLst>
          </p:cNvPr>
          <p:cNvSpPr txBox="1"/>
          <p:nvPr/>
        </p:nvSpPr>
        <p:spPr>
          <a:xfrm>
            <a:off x="6254465" y="2057615"/>
            <a:ext cx="863738"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CAMERA MODULE</a:t>
            </a:r>
            <a:endParaRPr sz="1200" b="1" dirty="0"/>
          </a:p>
        </p:txBody>
      </p:sp>
      <p:sp>
        <p:nvSpPr>
          <p:cNvPr id="30" name="Google Shape;331;p34">
            <a:extLst>
              <a:ext uri="{FF2B5EF4-FFF2-40B4-BE49-F238E27FC236}">
                <a16:creationId xmlns:a16="http://schemas.microsoft.com/office/drawing/2014/main" id="{164F1B86-CC2B-4AEE-A10D-0C7063D9C8EA}"/>
              </a:ext>
            </a:extLst>
          </p:cNvPr>
          <p:cNvSpPr txBox="1"/>
          <p:nvPr/>
        </p:nvSpPr>
        <p:spPr>
          <a:xfrm>
            <a:off x="3884940" y="2296471"/>
            <a:ext cx="969673"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Raspberry pi 0 W</a:t>
            </a:r>
            <a:endParaRPr sz="1200" b="1" dirty="0"/>
          </a:p>
        </p:txBody>
      </p:sp>
      <p:cxnSp>
        <p:nvCxnSpPr>
          <p:cNvPr id="31" name="Google Shape;333;p34">
            <a:extLst>
              <a:ext uri="{FF2B5EF4-FFF2-40B4-BE49-F238E27FC236}">
                <a16:creationId xmlns:a16="http://schemas.microsoft.com/office/drawing/2014/main" id="{7BF454A0-D003-4529-8036-FBD9918C4E2B}"/>
              </a:ext>
            </a:extLst>
          </p:cNvPr>
          <p:cNvCxnSpPr/>
          <p:nvPr/>
        </p:nvCxnSpPr>
        <p:spPr>
          <a:xfrm rot="10800000" flipH="1">
            <a:off x="1724284" y="1887234"/>
            <a:ext cx="598162" cy="281117"/>
          </a:xfrm>
          <a:prstGeom prst="straightConnector1">
            <a:avLst/>
          </a:prstGeom>
          <a:noFill/>
          <a:ln w="9525" cap="flat" cmpd="sng">
            <a:solidFill>
              <a:srgbClr val="595959"/>
            </a:solidFill>
            <a:prstDash val="solid"/>
            <a:round/>
            <a:headEnd type="none" w="med" len="med"/>
            <a:tailEnd type="triangle" w="med" len="med"/>
          </a:ln>
        </p:spPr>
      </p:cxnSp>
      <p:cxnSp>
        <p:nvCxnSpPr>
          <p:cNvPr id="32" name="Google Shape;334;p34">
            <a:extLst>
              <a:ext uri="{FF2B5EF4-FFF2-40B4-BE49-F238E27FC236}">
                <a16:creationId xmlns:a16="http://schemas.microsoft.com/office/drawing/2014/main" id="{B319CF54-06D7-4418-B8ED-A9349573C3D0}"/>
              </a:ext>
            </a:extLst>
          </p:cNvPr>
          <p:cNvCxnSpPr/>
          <p:nvPr/>
        </p:nvCxnSpPr>
        <p:spPr>
          <a:xfrm rot="10800000" flipH="1">
            <a:off x="2722457" y="1795468"/>
            <a:ext cx="510951" cy="36657"/>
          </a:xfrm>
          <a:prstGeom prst="straightConnector1">
            <a:avLst/>
          </a:prstGeom>
          <a:noFill/>
          <a:ln w="9525" cap="flat" cmpd="sng">
            <a:solidFill>
              <a:srgbClr val="595959"/>
            </a:solidFill>
            <a:prstDash val="solid"/>
            <a:round/>
            <a:headEnd type="none" w="med" len="med"/>
            <a:tailEnd type="triangle" w="med" len="med"/>
          </a:ln>
        </p:spPr>
      </p:cxnSp>
      <p:cxnSp>
        <p:nvCxnSpPr>
          <p:cNvPr id="33" name="Google Shape;335;p34">
            <a:extLst>
              <a:ext uri="{FF2B5EF4-FFF2-40B4-BE49-F238E27FC236}">
                <a16:creationId xmlns:a16="http://schemas.microsoft.com/office/drawing/2014/main" id="{DC8EFC76-70E6-4CDF-B68F-E1B34CDD5595}"/>
              </a:ext>
            </a:extLst>
          </p:cNvPr>
          <p:cNvCxnSpPr/>
          <p:nvPr/>
        </p:nvCxnSpPr>
        <p:spPr>
          <a:xfrm>
            <a:off x="5712943" y="1684140"/>
            <a:ext cx="620334" cy="24520"/>
          </a:xfrm>
          <a:prstGeom prst="straightConnector1">
            <a:avLst/>
          </a:prstGeom>
          <a:noFill/>
          <a:ln w="9525" cap="flat" cmpd="sng">
            <a:solidFill>
              <a:srgbClr val="595959"/>
            </a:solidFill>
            <a:prstDash val="solid"/>
            <a:round/>
            <a:headEnd type="none" w="med" len="med"/>
            <a:tailEnd type="triangle" w="med" len="med"/>
          </a:ln>
        </p:spPr>
      </p:cxnSp>
      <p:pic>
        <p:nvPicPr>
          <p:cNvPr id="34" name="Google Shape;336;p34">
            <a:extLst>
              <a:ext uri="{FF2B5EF4-FFF2-40B4-BE49-F238E27FC236}">
                <a16:creationId xmlns:a16="http://schemas.microsoft.com/office/drawing/2014/main" id="{71307E8E-0883-43DF-8078-058BC8E77127}"/>
              </a:ext>
            </a:extLst>
          </p:cNvPr>
          <p:cNvPicPr preferRelativeResize="0"/>
          <p:nvPr/>
        </p:nvPicPr>
        <p:blipFill rotWithShape="1">
          <a:blip r:embed="rId9">
            <a:alphaModFix/>
          </a:blip>
          <a:srcRect/>
          <a:stretch/>
        </p:blipFill>
        <p:spPr>
          <a:xfrm>
            <a:off x="3012320" y="3258401"/>
            <a:ext cx="1261259" cy="1490457"/>
          </a:xfrm>
          <a:prstGeom prst="snip1Rect">
            <a:avLst>
              <a:gd name="adj" fmla="val 34792"/>
            </a:avLst>
          </a:prstGeom>
          <a:noFill/>
          <a:ln>
            <a:noFill/>
          </a:ln>
        </p:spPr>
      </p:pic>
      <p:sp>
        <p:nvSpPr>
          <p:cNvPr id="35" name="Google Shape;337;p34">
            <a:extLst>
              <a:ext uri="{FF2B5EF4-FFF2-40B4-BE49-F238E27FC236}">
                <a16:creationId xmlns:a16="http://schemas.microsoft.com/office/drawing/2014/main" id="{0F2986DF-E8C4-4632-8F97-A6C260E68CDC}"/>
              </a:ext>
            </a:extLst>
          </p:cNvPr>
          <p:cNvSpPr txBox="1"/>
          <p:nvPr/>
        </p:nvSpPr>
        <p:spPr>
          <a:xfrm>
            <a:off x="2677481" y="4351581"/>
            <a:ext cx="863738"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Audio Output </a:t>
            </a:r>
            <a:endParaRPr sz="1200" b="1" dirty="0"/>
          </a:p>
        </p:txBody>
      </p:sp>
      <p:cxnSp>
        <p:nvCxnSpPr>
          <p:cNvPr id="37" name="Google Shape;339;p34">
            <a:extLst>
              <a:ext uri="{FF2B5EF4-FFF2-40B4-BE49-F238E27FC236}">
                <a16:creationId xmlns:a16="http://schemas.microsoft.com/office/drawing/2014/main" id="{73A530C8-0B2E-4AF5-BAD3-8913F1B9C8DF}"/>
              </a:ext>
            </a:extLst>
          </p:cNvPr>
          <p:cNvCxnSpPr>
            <a:cxnSpLocks/>
          </p:cNvCxnSpPr>
          <p:nvPr/>
        </p:nvCxnSpPr>
        <p:spPr>
          <a:xfrm flipH="1" flipV="1">
            <a:off x="1820983" y="2729785"/>
            <a:ext cx="1082297" cy="973604"/>
          </a:xfrm>
          <a:prstGeom prst="straightConnector1">
            <a:avLst/>
          </a:prstGeom>
          <a:noFill/>
          <a:ln w="9525" cap="flat" cmpd="sng">
            <a:solidFill>
              <a:srgbClr val="595959"/>
            </a:solidFill>
            <a:prstDash val="solid"/>
            <a:round/>
            <a:headEnd type="none" w="med" len="med"/>
            <a:tailEnd type="triangle" w="med" len="med"/>
          </a:ln>
        </p:spPr>
      </p:cxnSp>
      <p:cxnSp>
        <p:nvCxnSpPr>
          <p:cNvPr id="38" name="Google Shape;341;p34">
            <a:extLst>
              <a:ext uri="{FF2B5EF4-FFF2-40B4-BE49-F238E27FC236}">
                <a16:creationId xmlns:a16="http://schemas.microsoft.com/office/drawing/2014/main" id="{C24A1F76-369C-49A5-AE81-1C7B602BF36D}"/>
              </a:ext>
            </a:extLst>
          </p:cNvPr>
          <p:cNvCxnSpPr>
            <a:cxnSpLocks/>
          </p:cNvCxnSpPr>
          <p:nvPr/>
        </p:nvCxnSpPr>
        <p:spPr>
          <a:xfrm flipH="1">
            <a:off x="3871766" y="2804710"/>
            <a:ext cx="369463" cy="453691"/>
          </a:xfrm>
          <a:prstGeom prst="straightConnector1">
            <a:avLst/>
          </a:prstGeom>
          <a:noFill/>
          <a:ln w="9525" cap="flat" cmpd="sng">
            <a:solidFill>
              <a:srgbClr val="595959"/>
            </a:solidFill>
            <a:prstDash val="solid"/>
            <a:round/>
            <a:headEnd type="none" w="med" len="med"/>
            <a:tailEnd type="triangle" w="med" len="med"/>
          </a:ln>
        </p:spPr>
      </p:cxnSp>
      <p:pic>
        <p:nvPicPr>
          <p:cNvPr id="40" name="Picture 39">
            <a:extLst>
              <a:ext uri="{FF2B5EF4-FFF2-40B4-BE49-F238E27FC236}">
                <a16:creationId xmlns:a16="http://schemas.microsoft.com/office/drawing/2014/main" id="{3E602777-401E-43F6-AC82-D3C2CAE5D98B}"/>
              </a:ext>
            </a:extLst>
          </p:cNvPr>
          <p:cNvPicPr>
            <a:picLocks noChangeAspect="1"/>
          </p:cNvPicPr>
          <p:nvPr/>
        </p:nvPicPr>
        <p:blipFill rotWithShape="1">
          <a:blip r:embed="rId10"/>
          <a:srcRect l="33473" t="9628" r="33427" b="27700"/>
          <a:stretch/>
        </p:blipFill>
        <p:spPr>
          <a:xfrm rot="5400000">
            <a:off x="2263383" y="1713420"/>
            <a:ext cx="495288" cy="347628"/>
          </a:xfrm>
          <a:prstGeom prst="rect">
            <a:avLst/>
          </a:prstGeom>
        </p:spPr>
      </p:pic>
      <p:cxnSp>
        <p:nvCxnSpPr>
          <p:cNvPr id="41" name="Google Shape;335;p34">
            <a:extLst>
              <a:ext uri="{FF2B5EF4-FFF2-40B4-BE49-F238E27FC236}">
                <a16:creationId xmlns:a16="http://schemas.microsoft.com/office/drawing/2014/main" id="{1C16F599-70C0-4563-96B6-1E70A7DE7F60}"/>
              </a:ext>
            </a:extLst>
          </p:cNvPr>
          <p:cNvCxnSpPr>
            <a:cxnSpLocks/>
          </p:cNvCxnSpPr>
          <p:nvPr/>
        </p:nvCxnSpPr>
        <p:spPr>
          <a:xfrm flipH="1" flipV="1">
            <a:off x="5699855" y="1760150"/>
            <a:ext cx="577142" cy="23335"/>
          </a:xfrm>
          <a:prstGeom prst="straightConnector1">
            <a:avLst/>
          </a:prstGeom>
          <a:noFill/>
          <a:ln w="9525" cap="flat" cmpd="sng">
            <a:solidFill>
              <a:srgbClr val="595959"/>
            </a:solidFill>
            <a:prstDash val="solid"/>
            <a:round/>
            <a:headEnd type="none" w="med" len="med"/>
            <a:tailEnd type="triangle" w="med" len="med"/>
          </a:ln>
        </p:spPr>
      </p:cxnSp>
      <p:cxnSp>
        <p:nvCxnSpPr>
          <p:cNvPr id="60" name="Google Shape;335;p34">
            <a:extLst>
              <a:ext uri="{FF2B5EF4-FFF2-40B4-BE49-F238E27FC236}">
                <a16:creationId xmlns:a16="http://schemas.microsoft.com/office/drawing/2014/main" id="{BE6FDA42-1591-460C-A5B2-8CA4D221F8F2}"/>
              </a:ext>
            </a:extLst>
          </p:cNvPr>
          <p:cNvCxnSpPr>
            <a:cxnSpLocks/>
          </p:cNvCxnSpPr>
          <p:nvPr/>
        </p:nvCxnSpPr>
        <p:spPr>
          <a:xfrm>
            <a:off x="5693518" y="2360235"/>
            <a:ext cx="692688" cy="511931"/>
          </a:xfrm>
          <a:prstGeom prst="straightConnector1">
            <a:avLst/>
          </a:prstGeom>
          <a:noFill/>
          <a:ln w="9525" cap="flat" cmpd="sng">
            <a:solidFill>
              <a:srgbClr val="595959"/>
            </a:solidFill>
            <a:prstDash val="solid"/>
            <a:round/>
            <a:headEnd type="none" w="med" len="med"/>
            <a:tailEnd type="triangle" w="med" len="med"/>
          </a:ln>
        </p:spPr>
      </p:cxnSp>
      <p:cxnSp>
        <p:nvCxnSpPr>
          <p:cNvPr id="69" name="Google Shape;335;p34">
            <a:extLst>
              <a:ext uri="{FF2B5EF4-FFF2-40B4-BE49-F238E27FC236}">
                <a16:creationId xmlns:a16="http://schemas.microsoft.com/office/drawing/2014/main" id="{DAF2ECE4-F890-4BD0-B5E5-1B86459ED65D}"/>
              </a:ext>
            </a:extLst>
          </p:cNvPr>
          <p:cNvCxnSpPr>
            <a:cxnSpLocks/>
          </p:cNvCxnSpPr>
          <p:nvPr/>
        </p:nvCxnSpPr>
        <p:spPr>
          <a:xfrm>
            <a:off x="6858000" y="3568734"/>
            <a:ext cx="85725" cy="434895"/>
          </a:xfrm>
          <a:prstGeom prst="straightConnector1">
            <a:avLst/>
          </a:prstGeom>
          <a:noFill/>
          <a:ln w="9525" cap="flat" cmpd="sng">
            <a:solidFill>
              <a:srgbClr val="595959"/>
            </a:solidFill>
            <a:prstDash val="solid"/>
            <a:round/>
            <a:headEnd type="none" w="med" len="med"/>
            <a:tailEnd type="triangle" w="med" len="med"/>
          </a:ln>
        </p:spPr>
      </p:cxnSp>
      <p:sp>
        <p:nvSpPr>
          <p:cNvPr id="39" name="Google Shape;54;p13">
            <a:extLst>
              <a:ext uri="{FF2B5EF4-FFF2-40B4-BE49-F238E27FC236}">
                <a16:creationId xmlns:a16="http://schemas.microsoft.com/office/drawing/2014/main" id="{AFBD4E97-B0ED-40AA-A954-CA732D501937}"/>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6;p39">
            <a:extLst>
              <a:ext uri="{FF2B5EF4-FFF2-40B4-BE49-F238E27FC236}">
                <a16:creationId xmlns:a16="http://schemas.microsoft.com/office/drawing/2014/main" id="{20B5521D-38BD-4571-8B13-87D6BD5BF80A}"/>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strike="noStrike" cap="none" dirty="0">
                <a:solidFill>
                  <a:srgbClr val="000000"/>
                </a:solidFill>
                <a:latin typeface="Source Code Pro"/>
                <a:ea typeface="Source Code Pro"/>
                <a:cs typeface="Source Code Pro"/>
                <a:sym typeface="Source Code Pro"/>
              </a:rPr>
              <a:t>OCR (WHEN BUTTON 2 IS PRESSED) </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4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4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4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4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4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4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4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4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4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4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364"/>
                                        </p:tgtEl>
                                        <p:attrNameLst>
                                          <p:attrName>style.visibility</p:attrName>
                                        </p:attrNameLst>
                                      </p:cBhvr>
                                      <p:to>
                                        <p:strVal val="visible"/>
                                      </p:to>
                                    </p:set>
                                    <p:animEffect transition="in" filter="fade">
                                      <p:cBhvr>
                                        <p:cTn id="43" dur="400"/>
                                        <p:tgtEl>
                                          <p:spTgt spid="3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400"/>
                                        <p:tgtEl>
                                          <p:spTgt spid="69"/>
                                        </p:tgtEl>
                                      </p:cBhvr>
                                    </p:animEffect>
                                  </p:childTnLst>
                                </p:cTn>
                              </p:par>
                              <p:par>
                                <p:cTn id="49" presetID="10" presetClass="entr" presetSubtype="0" fill="hold" nodeType="withEffect">
                                  <p:stCondLst>
                                    <p:cond delay="0"/>
                                  </p:stCondLst>
                                  <p:childTnLst>
                                    <p:set>
                                      <p:cBhvr>
                                        <p:cTn id="50" dur="1" fill="hold">
                                          <p:stCondLst>
                                            <p:cond delay="0"/>
                                          </p:stCondLst>
                                        </p:cTn>
                                        <p:tgtEl>
                                          <p:spTgt spid="365"/>
                                        </p:tgtEl>
                                        <p:attrNameLst>
                                          <p:attrName>style.visibility</p:attrName>
                                        </p:attrNameLst>
                                      </p:cBhvr>
                                      <p:to>
                                        <p:strVal val="visible"/>
                                      </p:to>
                                    </p:set>
                                    <p:animEffect transition="in" filter="fade">
                                      <p:cBhvr>
                                        <p:cTn id="51" dur="400"/>
                                        <p:tgtEl>
                                          <p:spTgt spid="36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7"/>
                                        </p:tgtEl>
                                        <p:attrNameLst>
                                          <p:attrName>style.visibility</p:attrName>
                                        </p:attrNameLst>
                                      </p:cBhvr>
                                      <p:to>
                                        <p:strVal val="visible"/>
                                      </p:to>
                                    </p:set>
                                    <p:animEffect transition="in" filter="fade">
                                      <p:cBhvr>
                                        <p:cTn id="56" dur="400"/>
                                        <p:tgtEl>
                                          <p:spTgt spid="367"/>
                                        </p:tgtEl>
                                      </p:cBhvr>
                                    </p:animEffect>
                                  </p:childTnLst>
                                </p:cTn>
                              </p:par>
                              <p:par>
                                <p:cTn id="57" presetID="10" presetClass="entr" presetSubtype="0" fill="hold"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4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fade">
                                      <p:cBhvr>
                                        <p:cTn id="62" dur="400"/>
                                        <p:tgtEl>
                                          <p:spTgt spid="368"/>
                                        </p:tgtEl>
                                      </p:cBhvr>
                                    </p:animEffect>
                                  </p:childTnLst>
                                </p:cTn>
                              </p:par>
                              <p:par>
                                <p:cTn id="63" presetID="10" presetClass="entr" presetSubtype="0" fill="hold" nodeType="withEffect">
                                  <p:stCondLst>
                                    <p:cond delay="0"/>
                                  </p:stCondLst>
                                  <p:childTnLst>
                                    <p:set>
                                      <p:cBhvr>
                                        <p:cTn id="64" dur="1" fill="hold">
                                          <p:stCondLst>
                                            <p:cond delay="0"/>
                                          </p:stCondLst>
                                        </p:cTn>
                                        <p:tgtEl>
                                          <p:spTgt spid="369"/>
                                        </p:tgtEl>
                                        <p:attrNameLst>
                                          <p:attrName>style.visibility</p:attrName>
                                        </p:attrNameLst>
                                      </p:cBhvr>
                                      <p:to>
                                        <p:strVal val="visible"/>
                                      </p:to>
                                    </p:set>
                                    <p:animEffect transition="in" filter="fade">
                                      <p:cBhvr>
                                        <p:cTn id="65" dur="400"/>
                                        <p:tgtEl>
                                          <p:spTgt spid="36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4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400"/>
                                        <p:tgtEl>
                                          <p:spTgt spid="35"/>
                                        </p:tgtEl>
                                      </p:cBhvr>
                                    </p:animEffect>
                                  </p:childTnLst>
                                </p:cTn>
                              </p:par>
                              <p:par>
                                <p:cTn id="74" presetID="10" presetClass="entr" presetSubtype="0"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40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4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P spid="29" grpId="0"/>
      <p:bldP spid="30"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p:nvPr/>
        </p:nvSpPr>
        <p:spPr>
          <a:xfrm>
            <a:off x="8472600" y="4663170"/>
            <a:ext cx="548400" cy="39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0" i="0" strike="noStrike" cap="none">
                <a:solidFill>
                  <a:srgbClr val="595959"/>
                </a:solidFill>
                <a:latin typeface="Arial"/>
                <a:ea typeface="Arial"/>
                <a:cs typeface="Arial"/>
                <a:sym typeface="Arial"/>
              </a:rPr>
              <a:pPr marL="0" marR="0" lvl="0" indent="0" algn="ctr" rtl="0">
                <a:lnSpc>
                  <a:spcPct val="100000"/>
                </a:lnSpc>
                <a:spcBef>
                  <a:spcPts val="0"/>
                </a:spcBef>
                <a:spcAft>
                  <a:spcPts val="0"/>
                </a:spcAft>
                <a:buClr>
                  <a:srgbClr val="000000"/>
                </a:buClr>
                <a:buSzPts val="1000"/>
                <a:buFont typeface="Arial"/>
                <a:buNone/>
              </a:pPr>
              <a:t>12</a:t>
            </a:fld>
            <a:endParaRPr sz="1000" b="0" i="0" strike="noStrike" cap="none">
              <a:solidFill>
                <a:schemeClr val="dk1"/>
              </a:solidFill>
              <a:latin typeface="Times New Roman"/>
              <a:ea typeface="Times New Roman"/>
              <a:cs typeface="Times New Roman"/>
              <a:sym typeface="Times New Roman"/>
            </a:endParaRPr>
          </a:p>
        </p:txBody>
      </p:sp>
      <p:cxnSp>
        <p:nvCxnSpPr>
          <p:cNvPr id="402" name="Google Shape;402;p39"/>
          <p:cNvCxnSpPr/>
          <p:nvPr/>
        </p:nvCxnSpPr>
        <p:spPr>
          <a:xfrm>
            <a:off x="5783442" y="1700012"/>
            <a:ext cx="607200" cy="24000"/>
          </a:xfrm>
          <a:prstGeom prst="straightConnector1">
            <a:avLst/>
          </a:prstGeom>
          <a:noFill/>
          <a:ln w="9525" cap="flat" cmpd="sng">
            <a:solidFill>
              <a:srgbClr val="595959"/>
            </a:solidFill>
            <a:prstDash val="solid"/>
            <a:round/>
            <a:headEnd type="none" w="med" len="med"/>
            <a:tailEnd type="triangle" w="med" len="med"/>
          </a:ln>
        </p:spPr>
      </p:cxnSp>
      <p:sp>
        <p:nvSpPr>
          <p:cNvPr id="403" name="Google Shape;403;p39"/>
          <p:cNvSpPr txBox="1"/>
          <p:nvPr/>
        </p:nvSpPr>
        <p:spPr>
          <a:xfrm>
            <a:off x="2479119" y="4418946"/>
            <a:ext cx="998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t>DATABASE</a:t>
            </a:r>
            <a:endParaRPr sz="1100" b="1" dirty="0"/>
          </a:p>
        </p:txBody>
      </p:sp>
      <p:cxnSp>
        <p:nvCxnSpPr>
          <p:cNvPr id="404" name="Google Shape;404;p39"/>
          <p:cNvCxnSpPr/>
          <p:nvPr/>
        </p:nvCxnSpPr>
        <p:spPr>
          <a:xfrm rot="10800000">
            <a:off x="5738925" y="1798216"/>
            <a:ext cx="651600" cy="24300"/>
          </a:xfrm>
          <a:prstGeom prst="straightConnector1">
            <a:avLst/>
          </a:prstGeom>
          <a:noFill/>
          <a:ln w="9525" cap="flat" cmpd="sng">
            <a:solidFill>
              <a:srgbClr val="595959"/>
            </a:solidFill>
            <a:prstDash val="solid"/>
            <a:round/>
            <a:headEnd type="none" w="med" len="med"/>
            <a:tailEnd type="triangle" w="med" len="med"/>
          </a:ln>
        </p:spPr>
      </p:cxnSp>
      <p:cxnSp>
        <p:nvCxnSpPr>
          <p:cNvPr id="405" name="Google Shape;405;p39"/>
          <p:cNvCxnSpPr>
            <a:cxnSpLocks/>
            <a:endCxn id="406" idx="0"/>
          </p:cNvCxnSpPr>
          <p:nvPr/>
        </p:nvCxnSpPr>
        <p:spPr>
          <a:xfrm flipH="1">
            <a:off x="2969392" y="2477152"/>
            <a:ext cx="635283" cy="879206"/>
          </a:xfrm>
          <a:prstGeom prst="straightConnector1">
            <a:avLst/>
          </a:prstGeom>
          <a:noFill/>
          <a:ln w="9525" cap="flat" cmpd="sng">
            <a:solidFill>
              <a:srgbClr val="595959"/>
            </a:solidFill>
            <a:prstDash val="solid"/>
            <a:round/>
            <a:headEnd type="none" w="med" len="med"/>
            <a:tailEnd type="triangle" w="med" len="med"/>
          </a:ln>
        </p:spPr>
      </p:cxnSp>
      <p:pic>
        <p:nvPicPr>
          <p:cNvPr id="406" name="Google Shape;406;p39"/>
          <p:cNvPicPr preferRelativeResize="0"/>
          <p:nvPr/>
        </p:nvPicPr>
        <p:blipFill rotWithShape="1">
          <a:blip r:embed="rId3">
            <a:alphaModFix/>
          </a:blip>
          <a:srcRect l="14577" r="14485"/>
          <a:stretch/>
        </p:blipFill>
        <p:spPr>
          <a:xfrm>
            <a:off x="2393590" y="3356358"/>
            <a:ext cx="1151604" cy="1141357"/>
          </a:xfrm>
          <a:prstGeom prst="rect">
            <a:avLst/>
          </a:prstGeom>
          <a:noFill/>
          <a:ln w="9525" cap="flat" cmpd="sng">
            <a:solidFill>
              <a:srgbClr val="FFFFFF"/>
            </a:solidFill>
            <a:prstDash val="solid"/>
            <a:round/>
            <a:headEnd type="none" w="sm" len="sm"/>
            <a:tailEnd type="none" w="sm" len="sm"/>
          </a:ln>
        </p:spPr>
      </p:pic>
      <p:pic>
        <p:nvPicPr>
          <p:cNvPr id="407" name="Google Shape;407;p39"/>
          <p:cNvPicPr preferRelativeResize="0"/>
          <p:nvPr/>
        </p:nvPicPr>
        <p:blipFill rotWithShape="1">
          <a:blip r:embed="rId4">
            <a:alphaModFix/>
          </a:blip>
          <a:srcRect l="2162" t="7675" r="2162" b="9261"/>
          <a:stretch/>
        </p:blipFill>
        <p:spPr>
          <a:xfrm>
            <a:off x="6401332" y="1161930"/>
            <a:ext cx="1328151" cy="1152380"/>
          </a:xfrm>
          <a:prstGeom prst="rect">
            <a:avLst/>
          </a:prstGeom>
          <a:noFill/>
          <a:ln>
            <a:noFill/>
          </a:ln>
        </p:spPr>
      </p:pic>
      <p:pic>
        <p:nvPicPr>
          <p:cNvPr id="408" name="Google Shape;408;p39"/>
          <p:cNvPicPr preferRelativeResize="0"/>
          <p:nvPr/>
        </p:nvPicPr>
        <p:blipFill rotWithShape="1">
          <a:blip r:embed="rId5">
            <a:alphaModFix/>
          </a:blip>
          <a:srcRect l="15960" t="9519" r="14435" b="16739"/>
          <a:stretch/>
        </p:blipFill>
        <p:spPr>
          <a:xfrm>
            <a:off x="5357782" y="3222467"/>
            <a:ext cx="1234192" cy="1306886"/>
          </a:xfrm>
          <a:prstGeom prst="rect">
            <a:avLst/>
          </a:prstGeom>
          <a:noFill/>
          <a:ln>
            <a:noFill/>
          </a:ln>
        </p:spPr>
      </p:pic>
      <p:sp>
        <p:nvSpPr>
          <p:cNvPr id="409" name="Google Shape;409;p39"/>
          <p:cNvSpPr txBox="1"/>
          <p:nvPr/>
        </p:nvSpPr>
        <p:spPr>
          <a:xfrm>
            <a:off x="6489585" y="2213912"/>
            <a:ext cx="1151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t>Accelerometer</a:t>
            </a:r>
            <a:endParaRPr sz="1000" b="1"/>
          </a:p>
        </p:txBody>
      </p:sp>
      <p:cxnSp>
        <p:nvCxnSpPr>
          <p:cNvPr id="410" name="Google Shape;410;p39"/>
          <p:cNvCxnSpPr>
            <a:cxnSpLocks/>
          </p:cNvCxnSpPr>
          <p:nvPr/>
        </p:nvCxnSpPr>
        <p:spPr>
          <a:xfrm flipH="1" flipV="1">
            <a:off x="5328733" y="2588788"/>
            <a:ext cx="516562" cy="862576"/>
          </a:xfrm>
          <a:prstGeom prst="straightConnector1">
            <a:avLst/>
          </a:prstGeom>
          <a:noFill/>
          <a:ln w="9525" cap="flat" cmpd="sng">
            <a:solidFill>
              <a:srgbClr val="595959"/>
            </a:solidFill>
            <a:prstDash val="solid"/>
            <a:round/>
            <a:headEnd type="none" w="med" len="med"/>
            <a:tailEnd type="triangle" w="med" len="med"/>
          </a:ln>
        </p:spPr>
      </p:cxnSp>
      <p:sp>
        <p:nvSpPr>
          <p:cNvPr id="411" name="Google Shape;411;p39"/>
          <p:cNvSpPr txBox="1"/>
          <p:nvPr/>
        </p:nvSpPr>
        <p:spPr>
          <a:xfrm>
            <a:off x="5386863" y="4341570"/>
            <a:ext cx="1151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t>GPS module</a:t>
            </a:r>
            <a:endParaRPr sz="1100" b="1" dirty="0"/>
          </a:p>
        </p:txBody>
      </p:sp>
      <p:pic>
        <p:nvPicPr>
          <p:cNvPr id="416" name="Google Shape;416;p39"/>
          <p:cNvPicPr preferRelativeResize="0"/>
          <p:nvPr/>
        </p:nvPicPr>
        <p:blipFill rotWithShape="1">
          <a:blip r:embed="rId6">
            <a:alphaModFix/>
          </a:blip>
          <a:srcRect l="34128" t="11191" r="24549" b="12104"/>
          <a:stretch/>
        </p:blipFill>
        <p:spPr>
          <a:xfrm>
            <a:off x="4061711" y="3572005"/>
            <a:ext cx="948863" cy="985775"/>
          </a:xfrm>
          <a:prstGeom prst="rect">
            <a:avLst/>
          </a:prstGeom>
          <a:noFill/>
          <a:ln>
            <a:noFill/>
          </a:ln>
        </p:spPr>
      </p:pic>
      <p:cxnSp>
        <p:nvCxnSpPr>
          <p:cNvPr id="417" name="Google Shape;417;p39"/>
          <p:cNvCxnSpPr>
            <a:cxnSpLocks/>
          </p:cNvCxnSpPr>
          <p:nvPr/>
        </p:nvCxnSpPr>
        <p:spPr>
          <a:xfrm flipV="1">
            <a:off x="4521158" y="2804710"/>
            <a:ext cx="0" cy="764024"/>
          </a:xfrm>
          <a:prstGeom prst="straightConnector1">
            <a:avLst/>
          </a:prstGeom>
          <a:noFill/>
          <a:ln w="9525" cap="flat" cmpd="sng">
            <a:solidFill>
              <a:srgbClr val="595959"/>
            </a:solidFill>
            <a:prstDash val="solid"/>
            <a:round/>
            <a:headEnd type="none" w="med" len="med"/>
            <a:tailEnd type="triangle" w="med" len="med"/>
          </a:ln>
        </p:spPr>
      </p:cxnSp>
      <p:sp>
        <p:nvSpPr>
          <p:cNvPr id="418" name="Google Shape;418;p39"/>
          <p:cNvSpPr txBox="1"/>
          <p:nvPr/>
        </p:nvSpPr>
        <p:spPr>
          <a:xfrm>
            <a:off x="3956613" y="4418023"/>
            <a:ext cx="1151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t>GSM module</a:t>
            </a:r>
            <a:endParaRPr sz="1100" b="1" dirty="0"/>
          </a:p>
        </p:txBody>
      </p:sp>
      <p:pic>
        <p:nvPicPr>
          <p:cNvPr id="26" name="Google Shape;327;p34">
            <a:extLst>
              <a:ext uri="{FF2B5EF4-FFF2-40B4-BE49-F238E27FC236}">
                <a16:creationId xmlns:a16="http://schemas.microsoft.com/office/drawing/2014/main" id="{DC664061-2BAE-4037-AC93-B9AC1673BF67}"/>
              </a:ext>
            </a:extLst>
          </p:cNvPr>
          <p:cNvPicPr preferRelativeResize="0"/>
          <p:nvPr/>
        </p:nvPicPr>
        <p:blipFill>
          <a:blip r:embed="rId7">
            <a:alphaModFix/>
          </a:blip>
          <a:stretch>
            <a:fillRect/>
          </a:stretch>
        </p:blipFill>
        <p:spPr>
          <a:xfrm>
            <a:off x="993364" y="1752579"/>
            <a:ext cx="1261260" cy="1816155"/>
          </a:xfrm>
          <a:prstGeom prst="rect">
            <a:avLst/>
          </a:prstGeom>
          <a:noFill/>
          <a:ln>
            <a:noFill/>
          </a:ln>
        </p:spPr>
      </p:pic>
      <p:pic>
        <p:nvPicPr>
          <p:cNvPr id="27" name="Google Shape;328;p34">
            <a:extLst>
              <a:ext uri="{FF2B5EF4-FFF2-40B4-BE49-F238E27FC236}">
                <a16:creationId xmlns:a16="http://schemas.microsoft.com/office/drawing/2014/main" id="{FBD34654-784A-45AC-837F-07A4AE520363}"/>
              </a:ext>
            </a:extLst>
          </p:cNvPr>
          <p:cNvPicPr preferRelativeResize="0"/>
          <p:nvPr/>
        </p:nvPicPr>
        <p:blipFill rotWithShape="1">
          <a:blip r:embed="rId8">
            <a:alphaModFix/>
          </a:blip>
          <a:srcRect l="9218" t="15523" r="8915" b="14487"/>
          <a:stretch/>
        </p:blipFill>
        <p:spPr>
          <a:xfrm>
            <a:off x="3233408" y="1216463"/>
            <a:ext cx="2466447" cy="1184653"/>
          </a:xfrm>
          <a:prstGeom prst="rect">
            <a:avLst/>
          </a:prstGeom>
          <a:noFill/>
          <a:ln>
            <a:noFill/>
          </a:ln>
        </p:spPr>
      </p:pic>
      <p:pic>
        <p:nvPicPr>
          <p:cNvPr id="28" name="Google Shape;329;p34">
            <a:extLst>
              <a:ext uri="{FF2B5EF4-FFF2-40B4-BE49-F238E27FC236}">
                <a16:creationId xmlns:a16="http://schemas.microsoft.com/office/drawing/2014/main" id="{EC5DAE29-DCCB-4101-8B21-4B8E7824AC7D}"/>
              </a:ext>
            </a:extLst>
          </p:cNvPr>
          <p:cNvPicPr preferRelativeResize="0">
            <a:picLocks noChangeAspect="1"/>
          </p:cNvPicPr>
          <p:nvPr/>
        </p:nvPicPr>
        <p:blipFill rotWithShape="1">
          <a:blip r:embed="rId9">
            <a:alphaModFix/>
          </a:blip>
          <a:srcRect l="40302"/>
          <a:stretch/>
        </p:blipFill>
        <p:spPr>
          <a:xfrm>
            <a:off x="7049544" y="3009920"/>
            <a:ext cx="679939" cy="796038"/>
          </a:xfrm>
          <a:prstGeom prst="rect">
            <a:avLst/>
          </a:prstGeom>
          <a:noFill/>
          <a:ln>
            <a:noFill/>
          </a:ln>
        </p:spPr>
      </p:pic>
      <p:sp>
        <p:nvSpPr>
          <p:cNvPr id="29" name="Google Shape;330;p34">
            <a:extLst>
              <a:ext uri="{FF2B5EF4-FFF2-40B4-BE49-F238E27FC236}">
                <a16:creationId xmlns:a16="http://schemas.microsoft.com/office/drawing/2014/main" id="{6CB4AFD8-71BD-4125-A2CD-ADAD3CA09CA5}"/>
              </a:ext>
            </a:extLst>
          </p:cNvPr>
          <p:cNvSpPr txBox="1"/>
          <p:nvPr/>
        </p:nvSpPr>
        <p:spPr>
          <a:xfrm>
            <a:off x="7038073" y="3772127"/>
            <a:ext cx="863738"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CAMERA MODULE</a:t>
            </a:r>
            <a:endParaRPr sz="1200" b="1" dirty="0"/>
          </a:p>
        </p:txBody>
      </p:sp>
      <p:sp>
        <p:nvSpPr>
          <p:cNvPr id="30" name="Google Shape;331;p34">
            <a:extLst>
              <a:ext uri="{FF2B5EF4-FFF2-40B4-BE49-F238E27FC236}">
                <a16:creationId xmlns:a16="http://schemas.microsoft.com/office/drawing/2014/main" id="{B6EC6B8C-9821-42E4-A8FF-9ED8B58E5AE8}"/>
              </a:ext>
            </a:extLst>
          </p:cNvPr>
          <p:cNvSpPr txBox="1"/>
          <p:nvPr/>
        </p:nvSpPr>
        <p:spPr>
          <a:xfrm>
            <a:off x="3884940" y="2296471"/>
            <a:ext cx="969673" cy="5082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Raspberry pi 0 W</a:t>
            </a:r>
            <a:endParaRPr sz="1200" b="1" dirty="0"/>
          </a:p>
        </p:txBody>
      </p:sp>
      <p:cxnSp>
        <p:nvCxnSpPr>
          <p:cNvPr id="31" name="Google Shape;333;p34">
            <a:extLst>
              <a:ext uri="{FF2B5EF4-FFF2-40B4-BE49-F238E27FC236}">
                <a16:creationId xmlns:a16="http://schemas.microsoft.com/office/drawing/2014/main" id="{A9648F6B-4FA0-497E-B907-3C73C6C1BC5E}"/>
              </a:ext>
            </a:extLst>
          </p:cNvPr>
          <p:cNvCxnSpPr/>
          <p:nvPr/>
        </p:nvCxnSpPr>
        <p:spPr>
          <a:xfrm rot="10800000" flipH="1">
            <a:off x="1724284" y="1887234"/>
            <a:ext cx="598162" cy="281117"/>
          </a:xfrm>
          <a:prstGeom prst="straightConnector1">
            <a:avLst/>
          </a:prstGeom>
          <a:noFill/>
          <a:ln w="9525" cap="flat" cmpd="sng">
            <a:solidFill>
              <a:srgbClr val="595959"/>
            </a:solidFill>
            <a:prstDash val="solid"/>
            <a:round/>
            <a:headEnd type="none" w="med" len="med"/>
            <a:tailEnd type="triangle" w="med" len="med"/>
          </a:ln>
        </p:spPr>
      </p:cxnSp>
      <p:cxnSp>
        <p:nvCxnSpPr>
          <p:cNvPr id="32" name="Google Shape;334;p34">
            <a:extLst>
              <a:ext uri="{FF2B5EF4-FFF2-40B4-BE49-F238E27FC236}">
                <a16:creationId xmlns:a16="http://schemas.microsoft.com/office/drawing/2014/main" id="{BFE6BD10-28C1-474A-BE51-748F8BB4AD1B}"/>
              </a:ext>
            </a:extLst>
          </p:cNvPr>
          <p:cNvCxnSpPr/>
          <p:nvPr/>
        </p:nvCxnSpPr>
        <p:spPr>
          <a:xfrm rot="10800000" flipH="1">
            <a:off x="2722457" y="1795468"/>
            <a:ext cx="510951" cy="36657"/>
          </a:xfrm>
          <a:prstGeom prst="straightConnector1">
            <a:avLst/>
          </a:prstGeom>
          <a:noFill/>
          <a:ln w="9525" cap="flat" cmpd="sng">
            <a:solidFill>
              <a:srgbClr val="595959"/>
            </a:solidFill>
            <a:prstDash val="solid"/>
            <a:round/>
            <a:headEnd type="none" w="med" len="med"/>
            <a:tailEnd type="triangle" w="med" len="med"/>
          </a:ln>
        </p:spPr>
      </p:cxnSp>
      <p:pic>
        <p:nvPicPr>
          <p:cNvPr id="35" name="Picture 34">
            <a:extLst>
              <a:ext uri="{FF2B5EF4-FFF2-40B4-BE49-F238E27FC236}">
                <a16:creationId xmlns:a16="http://schemas.microsoft.com/office/drawing/2014/main" id="{56C45212-CE9F-49B2-ACD1-F2791D8388CC}"/>
              </a:ext>
            </a:extLst>
          </p:cNvPr>
          <p:cNvPicPr>
            <a:picLocks noChangeAspect="1"/>
          </p:cNvPicPr>
          <p:nvPr/>
        </p:nvPicPr>
        <p:blipFill rotWithShape="1">
          <a:blip r:embed="rId10"/>
          <a:srcRect l="69096" t="9177" r="-2196" b="28151"/>
          <a:stretch/>
        </p:blipFill>
        <p:spPr>
          <a:xfrm rot="5400000">
            <a:off x="2253858" y="1713420"/>
            <a:ext cx="495288" cy="347628"/>
          </a:xfrm>
          <a:prstGeom prst="rect">
            <a:avLst/>
          </a:prstGeom>
        </p:spPr>
      </p:pic>
      <p:cxnSp>
        <p:nvCxnSpPr>
          <p:cNvPr id="43" name="Google Shape;410;p39">
            <a:extLst>
              <a:ext uri="{FF2B5EF4-FFF2-40B4-BE49-F238E27FC236}">
                <a16:creationId xmlns:a16="http://schemas.microsoft.com/office/drawing/2014/main" id="{F661A5F2-D165-4D44-BFCC-313D4DFA63E4}"/>
              </a:ext>
            </a:extLst>
          </p:cNvPr>
          <p:cNvCxnSpPr>
            <a:cxnSpLocks/>
          </p:cNvCxnSpPr>
          <p:nvPr/>
        </p:nvCxnSpPr>
        <p:spPr>
          <a:xfrm flipH="1" flipV="1">
            <a:off x="5788108" y="2281763"/>
            <a:ext cx="1125296" cy="743324"/>
          </a:xfrm>
          <a:prstGeom prst="straightConnector1">
            <a:avLst/>
          </a:prstGeom>
          <a:noFill/>
          <a:ln w="9525" cap="flat" cmpd="sng">
            <a:solidFill>
              <a:srgbClr val="595959"/>
            </a:solidFill>
            <a:prstDash val="solid"/>
            <a:round/>
            <a:headEnd type="none" w="med" len="med"/>
            <a:tailEnd type="triangle" w="med" len="med"/>
          </a:ln>
        </p:spPr>
      </p:cxnSp>
      <p:cxnSp>
        <p:nvCxnSpPr>
          <p:cNvPr id="52" name="Google Shape;417;p39">
            <a:extLst>
              <a:ext uri="{FF2B5EF4-FFF2-40B4-BE49-F238E27FC236}">
                <a16:creationId xmlns:a16="http://schemas.microsoft.com/office/drawing/2014/main" id="{0867FE7D-0DFB-46E5-A122-1FB16D1B137D}"/>
              </a:ext>
            </a:extLst>
          </p:cNvPr>
          <p:cNvCxnSpPr>
            <a:cxnSpLocks/>
          </p:cNvCxnSpPr>
          <p:nvPr/>
        </p:nvCxnSpPr>
        <p:spPr>
          <a:xfrm flipH="1">
            <a:off x="4611538" y="2804710"/>
            <a:ext cx="0" cy="764024"/>
          </a:xfrm>
          <a:prstGeom prst="straightConnector1">
            <a:avLst/>
          </a:prstGeom>
          <a:noFill/>
          <a:ln w="9525" cap="flat" cmpd="sng">
            <a:solidFill>
              <a:srgbClr val="595959"/>
            </a:solidFill>
            <a:prstDash val="solid"/>
            <a:round/>
            <a:headEnd type="none" w="med" len="med"/>
            <a:tailEnd type="triangle" w="med" len="med"/>
          </a:ln>
        </p:spPr>
      </p:cxnSp>
      <p:cxnSp>
        <p:nvCxnSpPr>
          <p:cNvPr id="54" name="Google Shape;410;p39">
            <a:extLst>
              <a:ext uri="{FF2B5EF4-FFF2-40B4-BE49-F238E27FC236}">
                <a16:creationId xmlns:a16="http://schemas.microsoft.com/office/drawing/2014/main" id="{A7449CB7-0FD6-4EDC-BD07-7BD13F6BBA4C}"/>
              </a:ext>
            </a:extLst>
          </p:cNvPr>
          <p:cNvCxnSpPr>
            <a:cxnSpLocks/>
          </p:cNvCxnSpPr>
          <p:nvPr/>
        </p:nvCxnSpPr>
        <p:spPr>
          <a:xfrm>
            <a:off x="5433407" y="2576417"/>
            <a:ext cx="500086" cy="836281"/>
          </a:xfrm>
          <a:prstGeom prst="straightConnector1">
            <a:avLst/>
          </a:prstGeom>
          <a:noFill/>
          <a:ln w="9525" cap="flat" cmpd="sng">
            <a:solidFill>
              <a:srgbClr val="595959"/>
            </a:solidFill>
            <a:prstDash val="solid"/>
            <a:round/>
            <a:headEnd type="none" w="med" len="med"/>
            <a:tailEnd type="triangle" w="med" len="med"/>
          </a:ln>
        </p:spPr>
      </p:cxnSp>
      <p:cxnSp>
        <p:nvCxnSpPr>
          <p:cNvPr id="55" name="Google Shape;410;p39">
            <a:extLst>
              <a:ext uri="{FF2B5EF4-FFF2-40B4-BE49-F238E27FC236}">
                <a16:creationId xmlns:a16="http://schemas.microsoft.com/office/drawing/2014/main" id="{50704A93-949A-4B3C-855C-383F59983CF0}"/>
              </a:ext>
            </a:extLst>
          </p:cNvPr>
          <p:cNvCxnSpPr>
            <a:cxnSpLocks/>
          </p:cNvCxnSpPr>
          <p:nvPr/>
        </p:nvCxnSpPr>
        <p:spPr>
          <a:xfrm>
            <a:off x="5723154" y="2350439"/>
            <a:ext cx="1190250" cy="803351"/>
          </a:xfrm>
          <a:prstGeom prst="straightConnector1">
            <a:avLst/>
          </a:prstGeom>
          <a:noFill/>
          <a:ln w="9525" cap="flat" cmpd="sng">
            <a:solidFill>
              <a:srgbClr val="595959"/>
            </a:solidFill>
            <a:prstDash val="solid"/>
            <a:round/>
            <a:headEnd type="none" w="med" len="med"/>
            <a:tailEnd type="triangle" w="med" len="med"/>
          </a:ln>
        </p:spPr>
      </p:cxnSp>
      <p:sp>
        <p:nvSpPr>
          <p:cNvPr id="34" name="Google Shape;54;p13">
            <a:extLst>
              <a:ext uri="{FF2B5EF4-FFF2-40B4-BE49-F238E27FC236}">
                <a16:creationId xmlns:a16="http://schemas.microsoft.com/office/drawing/2014/main" id="{09199D09-723F-44B7-B2E3-5ADF85BEA383}"/>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6" name="Google Shape;396;p39">
            <a:extLst>
              <a:ext uri="{FF2B5EF4-FFF2-40B4-BE49-F238E27FC236}">
                <a16:creationId xmlns:a16="http://schemas.microsoft.com/office/drawing/2014/main" id="{E034FE4C-AB03-41CD-957A-1BDBA34A1846}"/>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strike="noStrike" cap="none" dirty="0">
                <a:solidFill>
                  <a:srgbClr val="000000"/>
                </a:solidFill>
                <a:latin typeface="Source Code Pro"/>
                <a:ea typeface="Source Code Pro"/>
                <a:cs typeface="Source Code Pro"/>
                <a:sym typeface="Source Code Pro"/>
              </a:rPr>
              <a:t>FUTURE DEVELOPMENT (EMERGENCY MODE)</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4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4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4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4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4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2"/>
                                        </p:tgtEl>
                                        <p:attrNameLst>
                                          <p:attrName>style.visibility</p:attrName>
                                        </p:attrNameLst>
                                      </p:cBhvr>
                                      <p:to>
                                        <p:strVal val="visible"/>
                                      </p:to>
                                    </p:set>
                                    <p:animEffect transition="in" filter="fade">
                                      <p:cBhvr>
                                        <p:cTn id="26" dur="400"/>
                                        <p:tgtEl>
                                          <p:spTgt spid="402"/>
                                        </p:tgtEl>
                                      </p:cBhvr>
                                    </p:animEffect>
                                  </p:childTnLst>
                                </p:cTn>
                              </p:par>
                              <p:par>
                                <p:cTn id="27" presetID="10" presetClass="entr" presetSubtype="0" fill="hold" nodeType="withEffect">
                                  <p:stCondLst>
                                    <p:cond delay="0"/>
                                  </p:stCondLst>
                                  <p:childTnLst>
                                    <p:set>
                                      <p:cBhvr>
                                        <p:cTn id="28" dur="1" fill="hold">
                                          <p:stCondLst>
                                            <p:cond delay="0"/>
                                          </p:stCondLst>
                                        </p:cTn>
                                        <p:tgtEl>
                                          <p:spTgt spid="407"/>
                                        </p:tgtEl>
                                        <p:attrNameLst>
                                          <p:attrName>style.visibility</p:attrName>
                                        </p:attrNameLst>
                                      </p:cBhvr>
                                      <p:to>
                                        <p:strVal val="visible"/>
                                      </p:to>
                                    </p:set>
                                    <p:animEffect transition="in" filter="fade">
                                      <p:cBhvr>
                                        <p:cTn id="29" dur="400"/>
                                        <p:tgtEl>
                                          <p:spTgt spid="407"/>
                                        </p:tgtEl>
                                      </p:cBhvr>
                                    </p:animEffect>
                                  </p:childTnLst>
                                </p:cTn>
                              </p:par>
                              <p:par>
                                <p:cTn id="30" presetID="10" presetClass="entr" presetSubtype="0" fill="hold" nodeType="withEffect">
                                  <p:stCondLst>
                                    <p:cond delay="0"/>
                                  </p:stCondLst>
                                  <p:childTnLst>
                                    <p:set>
                                      <p:cBhvr>
                                        <p:cTn id="31" dur="1" fill="hold">
                                          <p:stCondLst>
                                            <p:cond delay="0"/>
                                          </p:stCondLst>
                                        </p:cTn>
                                        <p:tgtEl>
                                          <p:spTgt spid="404"/>
                                        </p:tgtEl>
                                        <p:attrNameLst>
                                          <p:attrName>style.visibility</p:attrName>
                                        </p:attrNameLst>
                                      </p:cBhvr>
                                      <p:to>
                                        <p:strVal val="visible"/>
                                      </p:to>
                                    </p:set>
                                    <p:animEffect transition="in" filter="fade">
                                      <p:cBhvr>
                                        <p:cTn id="32" dur="400"/>
                                        <p:tgtEl>
                                          <p:spTgt spid="40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400"/>
                                        <p:tgtEl>
                                          <p:spTgt spid="40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4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4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4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4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4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410"/>
                                        </p:tgtEl>
                                        <p:attrNameLst>
                                          <p:attrName>style.visibility</p:attrName>
                                        </p:attrNameLst>
                                      </p:cBhvr>
                                      <p:to>
                                        <p:strVal val="visible"/>
                                      </p:to>
                                    </p:set>
                                    <p:animEffect transition="in" filter="fade">
                                      <p:cBhvr>
                                        <p:cTn id="57" dur="400"/>
                                        <p:tgtEl>
                                          <p:spTgt spid="4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1"/>
                                        </p:tgtEl>
                                        <p:attrNameLst>
                                          <p:attrName>style.visibility</p:attrName>
                                        </p:attrNameLst>
                                      </p:cBhvr>
                                      <p:to>
                                        <p:strVal val="visible"/>
                                      </p:to>
                                    </p:set>
                                    <p:animEffect transition="in" filter="fade">
                                      <p:cBhvr>
                                        <p:cTn id="60" dur="400"/>
                                        <p:tgtEl>
                                          <p:spTgt spid="411"/>
                                        </p:tgtEl>
                                      </p:cBhvr>
                                    </p:animEffect>
                                  </p:childTnLst>
                                </p:cTn>
                              </p:par>
                              <p:par>
                                <p:cTn id="61" presetID="10" presetClass="entr" presetSubtype="0" fill="hold" nodeType="withEffect">
                                  <p:stCondLst>
                                    <p:cond delay="0"/>
                                  </p:stCondLst>
                                  <p:childTnLst>
                                    <p:set>
                                      <p:cBhvr>
                                        <p:cTn id="62" dur="1" fill="hold">
                                          <p:stCondLst>
                                            <p:cond delay="0"/>
                                          </p:stCondLst>
                                        </p:cTn>
                                        <p:tgtEl>
                                          <p:spTgt spid="408"/>
                                        </p:tgtEl>
                                        <p:attrNameLst>
                                          <p:attrName>style.visibility</p:attrName>
                                        </p:attrNameLst>
                                      </p:cBhvr>
                                      <p:to>
                                        <p:strVal val="visible"/>
                                      </p:to>
                                    </p:set>
                                    <p:animEffect transition="in" filter="fade">
                                      <p:cBhvr>
                                        <p:cTn id="63" dur="400"/>
                                        <p:tgtEl>
                                          <p:spTgt spid="40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400"/>
                                        <p:tgtEl>
                                          <p:spTgt spid="52"/>
                                        </p:tgtEl>
                                      </p:cBhvr>
                                    </p:animEffect>
                                  </p:childTnLst>
                                </p:cTn>
                              </p:par>
                              <p:par>
                                <p:cTn id="69" presetID="10" presetClass="entr" presetSubtype="0" fill="hold" nodeType="withEffect">
                                  <p:stCondLst>
                                    <p:cond delay="0"/>
                                  </p:stCondLst>
                                  <p:childTnLst>
                                    <p:set>
                                      <p:cBhvr>
                                        <p:cTn id="70" dur="1" fill="hold">
                                          <p:stCondLst>
                                            <p:cond delay="0"/>
                                          </p:stCondLst>
                                        </p:cTn>
                                        <p:tgtEl>
                                          <p:spTgt spid="417"/>
                                        </p:tgtEl>
                                        <p:attrNameLst>
                                          <p:attrName>style.visibility</p:attrName>
                                        </p:attrNameLst>
                                      </p:cBhvr>
                                      <p:to>
                                        <p:strVal val="visible"/>
                                      </p:to>
                                    </p:set>
                                    <p:animEffect transition="in" filter="fade">
                                      <p:cBhvr>
                                        <p:cTn id="71" dur="400"/>
                                        <p:tgtEl>
                                          <p:spTgt spid="417"/>
                                        </p:tgtEl>
                                      </p:cBhvr>
                                    </p:animEffect>
                                  </p:childTnLst>
                                </p:cTn>
                              </p:par>
                              <p:par>
                                <p:cTn id="72" presetID="10" presetClass="entr" presetSubtype="0" fill="hold" nodeType="withEffect">
                                  <p:stCondLst>
                                    <p:cond delay="0"/>
                                  </p:stCondLst>
                                  <p:childTnLst>
                                    <p:set>
                                      <p:cBhvr>
                                        <p:cTn id="73" dur="1" fill="hold">
                                          <p:stCondLst>
                                            <p:cond delay="0"/>
                                          </p:stCondLst>
                                        </p:cTn>
                                        <p:tgtEl>
                                          <p:spTgt spid="416"/>
                                        </p:tgtEl>
                                        <p:attrNameLst>
                                          <p:attrName>style.visibility</p:attrName>
                                        </p:attrNameLst>
                                      </p:cBhvr>
                                      <p:to>
                                        <p:strVal val="visible"/>
                                      </p:to>
                                    </p:set>
                                    <p:animEffect transition="in" filter="fade">
                                      <p:cBhvr>
                                        <p:cTn id="74" dur="400"/>
                                        <p:tgtEl>
                                          <p:spTgt spid="4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8"/>
                                        </p:tgtEl>
                                        <p:attrNameLst>
                                          <p:attrName>style.visibility</p:attrName>
                                        </p:attrNameLst>
                                      </p:cBhvr>
                                      <p:to>
                                        <p:strVal val="visible"/>
                                      </p:to>
                                    </p:set>
                                    <p:animEffect transition="in" filter="fade">
                                      <p:cBhvr>
                                        <p:cTn id="77" dur="400"/>
                                        <p:tgtEl>
                                          <p:spTgt spid="41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5"/>
                                        </p:tgtEl>
                                        <p:attrNameLst>
                                          <p:attrName>style.visibility</p:attrName>
                                        </p:attrNameLst>
                                      </p:cBhvr>
                                      <p:to>
                                        <p:strVal val="visible"/>
                                      </p:to>
                                    </p:set>
                                    <p:animEffect transition="in" filter="fade">
                                      <p:cBhvr>
                                        <p:cTn id="82" dur="400"/>
                                        <p:tgtEl>
                                          <p:spTgt spid="405"/>
                                        </p:tgtEl>
                                      </p:cBhvr>
                                    </p:animEffect>
                                  </p:childTnLst>
                                </p:cTn>
                              </p:par>
                              <p:par>
                                <p:cTn id="83" presetID="10" presetClass="entr" presetSubtype="0" fill="hold" nodeType="withEffect">
                                  <p:stCondLst>
                                    <p:cond delay="0"/>
                                  </p:stCondLst>
                                  <p:childTnLst>
                                    <p:set>
                                      <p:cBhvr>
                                        <p:cTn id="84" dur="1" fill="hold">
                                          <p:stCondLst>
                                            <p:cond delay="0"/>
                                          </p:stCondLst>
                                        </p:cTn>
                                        <p:tgtEl>
                                          <p:spTgt spid="406"/>
                                        </p:tgtEl>
                                        <p:attrNameLst>
                                          <p:attrName>style.visibility</p:attrName>
                                        </p:attrNameLst>
                                      </p:cBhvr>
                                      <p:to>
                                        <p:strVal val="visible"/>
                                      </p:to>
                                    </p:set>
                                    <p:animEffect transition="in" filter="fade">
                                      <p:cBhvr>
                                        <p:cTn id="85" dur="400"/>
                                        <p:tgtEl>
                                          <p:spTgt spid="40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03"/>
                                        </p:tgtEl>
                                        <p:attrNameLst>
                                          <p:attrName>style.visibility</p:attrName>
                                        </p:attrNameLst>
                                      </p:cBhvr>
                                      <p:to>
                                        <p:strVal val="visible"/>
                                      </p:to>
                                    </p:set>
                                    <p:animEffect transition="in" filter="fade">
                                      <p:cBhvr>
                                        <p:cTn id="88" dur="4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P spid="409" grpId="0"/>
      <p:bldP spid="411" grpId="0"/>
      <p:bldP spid="41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8"/>
          <p:cNvSpPr txBox="1"/>
          <p:nvPr/>
        </p:nvSpPr>
        <p:spPr>
          <a:xfrm>
            <a:off x="312000" y="728870"/>
            <a:ext cx="8441100" cy="3908400"/>
          </a:xfrm>
          <a:prstGeom prst="rect">
            <a:avLst/>
          </a:prstGeom>
          <a:noFill/>
          <a:ln>
            <a:noFill/>
          </a:ln>
        </p:spPr>
        <p:txBody>
          <a:bodyPr spcFirstLastPara="1" wrap="square" lIns="91425" tIns="91425" rIns="91425" bIns="91425" anchor="t" anchorCtr="0">
            <a:noAutofit/>
          </a:bodyPr>
          <a:lstStyle/>
          <a:p>
            <a:pPr marL="180975" indent="-180975" algn="just" rtl="0" fontAlgn="base">
              <a:lnSpc>
                <a:spcPct val="150000"/>
              </a:lnSpc>
              <a:spcBef>
                <a:spcPts val="1000"/>
              </a:spcBef>
              <a:spcAft>
                <a:spcPts val="1000"/>
              </a:spcAft>
              <a:buFont typeface="Arial" panose="020B0604020202020204" pitchFamily="34" charset="0"/>
              <a:buChar char="•"/>
            </a:pPr>
            <a:r>
              <a:rPr lang="en-US" sz="1600" b="0" i="0" u="none" strike="noStrike" dirty="0">
                <a:solidFill>
                  <a:srgbClr val="000000"/>
                </a:solidFill>
                <a:effectLst/>
                <a:latin typeface="+mj-lt"/>
              </a:rPr>
              <a:t>In this project, we have used YOLO V4 object detection algorithm which consists of 80 COCO datasets to detect an object. In future, we will use a custom dataset by using the TensorFlow algorithm.</a:t>
            </a:r>
          </a:p>
          <a:p>
            <a:pPr marL="180975" indent="-180975" algn="just" rtl="0" fontAlgn="base">
              <a:lnSpc>
                <a:spcPct val="150000"/>
              </a:lnSpc>
              <a:spcBef>
                <a:spcPts val="0"/>
              </a:spcBef>
              <a:spcAft>
                <a:spcPts val="1000"/>
              </a:spcAft>
              <a:buFont typeface="Arial" panose="020B0604020202020204" pitchFamily="34" charset="0"/>
              <a:buChar char="•"/>
            </a:pPr>
            <a:r>
              <a:rPr lang="en-US" sz="1600" b="0" i="0" u="none" strike="noStrike" dirty="0">
                <a:solidFill>
                  <a:srgbClr val="000000"/>
                </a:solidFill>
                <a:effectLst/>
                <a:latin typeface="+mj-lt"/>
              </a:rPr>
              <a:t>A higher resolution camera - 12mp.</a:t>
            </a:r>
          </a:p>
          <a:p>
            <a:pPr marL="180975" indent="-180975" algn="just" rtl="0" fontAlgn="base">
              <a:lnSpc>
                <a:spcPct val="150000"/>
              </a:lnSpc>
              <a:spcBef>
                <a:spcPts val="0"/>
              </a:spcBef>
              <a:spcAft>
                <a:spcPts val="1000"/>
              </a:spcAft>
              <a:buFont typeface="Arial" panose="020B0604020202020204" pitchFamily="34" charset="0"/>
              <a:buChar char="•"/>
            </a:pPr>
            <a:r>
              <a:rPr lang="en-US" sz="1600" b="0" i="0" u="none" strike="noStrike" dirty="0">
                <a:solidFill>
                  <a:srgbClr val="000000"/>
                </a:solidFill>
                <a:effectLst/>
                <a:latin typeface="+mj-lt"/>
              </a:rPr>
              <a:t>Use a microcontroller with better processing capabilities.</a:t>
            </a:r>
          </a:p>
          <a:p>
            <a:pPr marL="180975" indent="-180975" algn="just" rtl="0" fontAlgn="base">
              <a:lnSpc>
                <a:spcPct val="150000"/>
              </a:lnSpc>
              <a:spcBef>
                <a:spcPts val="0"/>
              </a:spcBef>
              <a:spcAft>
                <a:spcPts val="1000"/>
              </a:spcAft>
              <a:buFont typeface="Arial" panose="020B0604020202020204" pitchFamily="34" charset="0"/>
              <a:buChar char="•"/>
            </a:pPr>
            <a:r>
              <a:rPr lang="en-US" sz="1600" b="0" i="0" u="none" strike="noStrike" dirty="0">
                <a:solidFill>
                  <a:srgbClr val="000000"/>
                </a:solidFill>
                <a:effectLst/>
                <a:latin typeface="+mj-lt"/>
              </a:rPr>
              <a:t>Features: Logo detection, Face detection, Navigational </a:t>
            </a:r>
            <a:r>
              <a:rPr lang="en-US" sz="1600" dirty="0">
                <a:latin typeface="+mj-lt"/>
              </a:rPr>
              <a:t>A</a:t>
            </a:r>
            <a:endParaRPr lang="en-US" sz="1600" b="0" i="0" u="none" strike="noStrike" dirty="0">
              <a:solidFill>
                <a:srgbClr val="000000"/>
              </a:solidFill>
              <a:effectLst/>
              <a:latin typeface="+mj-lt"/>
            </a:endParaRPr>
          </a:p>
          <a:p>
            <a:pPr marL="180975" indent="-180975" algn="just" rtl="0" fontAlgn="base">
              <a:lnSpc>
                <a:spcPct val="150000"/>
              </a:lnSpc>
              <a:spcBef>
                <a:spcPts val="0"/>
              </a:spcBef>
              <a:spcAft>
                <a:spcPts val="1000"/>
              </a:spcAft>
              <a:buFont typeface="Arial" panose="020B0604020202020204" pitchFamily="34" charset="0"/>
              <a:buChar char="•"/>
            </a:pPr>
            <a:r>
              <a:rPr lang="en-US" sz="1600" b="0" i="0" u="none" strike="noStrike" dirty="0">
                <a:solidFill>
                  <a:srgbClr val="000000"/>
                </a:solidFill>
                <a:effectLst/>
                <a:latin typeface="+mj-lt"/>
              </a:rPr>
              <a:t>More compact and ergonomic design.</a:t>
            </a:r>
          </a:p>
          <a:p>
            <a:pPr marL="180975" indent="-180975" algn="just" rtl="0" fontAlgn="base">
              <a:lnSpc>
                <a:spcPct val="150000"/>
              </a:lnSpc>
              <a:spcBef>
                <a:spcPts val="0"/>
              </a:spcBef>
              <a:spcAft>
                <a:spcPts val="1000"/>
              </a:spcAft>
              <a:buFont typeface="Arial" panose="020B0604020202020204" pitchFamily="34" charset="0"/>
              <a:buChar char="•"/>
            </a:pPr>
            <a:r>
              <a:rPr lang="en-US" sz="1600" b="0" i="0" u="none" strike="noStrike" dirty="0">
                <a:solidFill>
                  <a:srgbClr val="000000"/>
                </a:solidFill>
                <a:effectLst/>
                <a:latin typeface="+mj-lt"/>
              </a:rPr>
              <a:t>VLSI for maximized integration.</a:t>
            </a:r>
          </a:p>
          <a:p>
            <a:pPr marL="180975" indent="-180975">
              <a:lnSpc>
                <a:spcPct val="150000"/>
              </a:lnSpc>
            </a:pPr>
            <a:br>
              <a:rPr lang="en-US" sz="1600" b="0" dirty="0">
                <a:effectLst/>
                <a:latin typeface="+mj-lt"/>
              </a:rPr>
            </a:br>
            <a:endParaRPr lang="en-US" sz="1600" dirty="0">
              <a:solidFill>
                <a:srgbClr val="000000"/>
              </a:solidFill>
              <a:latin typeface="+mj-lt"/>
            </a:endParaRPr>
          </a:p>
        </p:txBody>
      </p:sp>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5" name="Google Shape;54;p13">
            <a:extLst>
              <a:ext uri="{FF2B5EF4-FFF2-40B4-BE49-F238E27FC236}">
                <a16:creationId xmlns:a16="http://schemas.microsoft.com/office/drawing/2014/main" id="{875A74D6-D9E1-4CDF-B2F3-8BE4C194CB51}"/>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6;p39">
            <a:extLst>
              <a:ext uri="{FF2B5EF4-FFF2-40B4-BE49-F238E27FC236}">
                <a16:creationId xmlns:a16="http://schemas.microsoft.com/office/drawing/2014/main" id="{8302D45A-3FDE-4595-936A-4CC608821294}"/>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dirty="0">
                <a:latin typeface="Source Code Pro"/>
                <a:ea typeface="Source Code Pro"/>
                <a:cs typeface="Source Code Pro"/>
                <a:sym typeface="Source Code Pro"/>
              </a:rPr>
              <a:t>FUTURE UPGRADATIONS</a:t>
            </a:r>
            <a:endParaRPr sz="2400" b="1" i="0" u="none" strike="noStrike" cap="none" dirty="0">
              <a:latin typeface="Source Code Pro"/>
              <a:ea typeface="Source Code Pro"/>
              <a:cs typeface="Source Code Pro"/>
              <a:sym typeface="Source Code Pro"/>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p:nvPr/>
        </p:nvSpPr>
        <p:spPr>
          <a:xfrm>
            <a:off x="8472600" y="4663170"/>
            <a:ext cx="548400" cy="39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14</a:t>
            </a:fld>
            <a:endParaRPr sz="1000" b="0" i="0" u="none" strike="noStrike" cap="none">
              <a:solidFill>
                <a:schemeClr val="dk1"/>
              </a:solidFill>
              <a:latin typeface="Times New Roman"/>
              <a:ea typeface="Times New Roman"/>
              <a:cs typeface="Times New Roman"/>
              <a:sym typeface="Times New Roman"/>
            </a:endParaRPr>
          </a:p>
        </p:txBody>
      </p:sp>
      <p:sp>
        <p:nvSpPr>
          <p:cNvPr id="34" name="Google Shape;54;p13">
            <a:extLst>
              <a:ext uri="{FF2B5EF4-FFF2-40B4-BE49-F238E27FC236}">
                <a16:creationId xmlns:a16="http://schemas.microsoft.com/office/drawing/2014/main" id="{09199D09-723F-44B7-B2E3-5ADF85BEA383}"/>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2" name="Table 1">
            <a:extLst>
              <a:ext uri="{FF2B5EF4-FFF2-40B4-BE49-F238E27FC236}">
                <a16:creationId xmlns:a16="http://schemas.microsoft.com/office/drawing/2014/main" id="{CA8A4240-407C-4C02-80C7-E9C8A378E8B4}"/>
              </a:ext>
            </a:extLst>
          </p:cNvPr>
          <p:cNvGraphicFramePr>
            <a:graphicFrameLocks noGrp="1"/>
          </p:cNvGraphicFramePr>
          <p:nvPr>
            <p:extLst>
              <p:ext uri="{D42A27DB-BD31-4B8C-83A1-F6EECF244321}">
                <p14:modId xmlns:p14="http://schemas.microsoft.com/office/powerpoint/2010/main" val="1514287002"/>
              </p:ext>
            </p:extLst>
          </p:nvPr>
        </p:nvGraphicFramePr>
        <p:xfrm>
          <a:off x="319087" y="1210415"/>
          <a:ext cx="8505825" cy="3232785"/>
        </p:xfrm>
        <a:graphic>
          <a:graphicData uri="http://schemas.openxmlformats.org/drawingml/2006/table">
            <a:tbl>
              <a:tblPr/>
              <a:tblGrid>
                <a:gridCol w="1600200">
                  <a:extLst>
                    <a:ext uri="{9D8B030D-6E8A-4147-A177-3AD203B41FA5}">
                      <a16:colId xmlns:a16="http://schemas.microsoft.com/office/drawing/2014/main" val="2897887291"/>
                    </a:ext>
                  </a:extLst>
                </a:gridCol>
                <a:gridCol w="1724025">
                  <a:extLst>
                    <a:ext uri="{9D8B030D-6E8A-4147-A177-3AD203B41FA5}">
                      <a16:colId xmlns:a16="http://schemas.microsoft.com/office/drawing/2014/main" val="1930722842"/>
                    </a:ext>
                  </a:extLst>
                </a:gridCol>
                <a:gridCol w="1590675">
                  <a:extLst>
                    <a:ext uri="{9D8B030D-6E8A-4147-A177-3AD203B41FA5}">
                      <a16:colId xmlns:a16="http://schemas.microsoft.com/office/drawing/2014/main" val="2853037414"/>
                    </a:ext>
                  </a:extLst>
                </a:gridCol>
                <a:gridCol w="1685925">
                  <a:extLst>
                    <a:ext uri="{9D8B030D-6E8A-4147-A177-3AD203B41FA5}">
                      <a16:colId xmlns:a16="http://schemas.microsoft.com/office/drawing/2014/main" val="1815285627"/>
                    </a:ext>
                  </a:extLst>
                </a:gridCol>
                <a:gridCol w="1905000">
                  <a:extLst>
                    <a:ext uri="{9D8B030D-6E8A-4147-A177-3AD203B41FA5}">
                      <a16:colId xmlns:a16="http://schemas.microsoft.com/office/drawing/2014/main" val="3836109159"/>
                    </a:ext>
                  </a:extLst>
                </a:gridCol>
              </a:tblGrid>
              <a:tr h="657225">
                <a:tc>
                  <a:txBody>
                    <a:bodyPr/>
                    <a:lstStyle/>
                    <a:p>
                      <a:pPr algn="ctr" rtl="0" fontAlgn="ctr">
                        <a:spcBef>
                          <a:spcPts val="0"/>
                        </a:spcBef>
                        <a:spcAft>
                          <a:spcPts val="0"/>
                        </a:spcAft>
                      </a:pPr>
                      <a:r>
                        <a:rPr lang="en-GB" sz="1400" b="1" i="0" u="none" strike="noStrike">
                          <a:solidFill>
                            <a:srgbClr val="000000"/>
                          </a:solidFill>
                          <a:effectLst/>
                          <a:latin typeface="Arial" panose="020B0604020202020204" pitchFamily="34" charset="0"/>
                        </a:rPr>
                        <a:t>Company Overview</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400" b="1" i="0" u="none" strike="noStrike">
                          <a:solidFill>
                            <a:srgbClr val="000000"/>
                          </a:solidFill>
                          <a:effectLst/>
                          <a:latin typeface="Arial" panose="020B0604020202020204" pitchFamily="34" charset="0"/>
                        </a:rPr>
                        <a:t>VIS-B</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400" b="1" i="0" u="none" strike="noStrike">
                          <a:solidFill>
                            <a:srgbClr val="000000"/>
                          </a:solidFill>
                          <a:effectLst/>
                          <a:latin typeface="Arial" panose="020B0604020202020204" pitchFamily="34" charset="0"/>
                        </a:rPr>
                        <a:t>OrCam MyEYE</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400" b="1" i="0" u="none" strike="noStrike">
                          <a:solidFill>
                            <a:srgbClr val="000000"/>
                          </a:solidFill>
                          <a:effectLst/>
                          <a:latin typeface="Arial" panose="020B0604020202020204" pitchFamily="34" charset="0"/>
                        </a:rPr>
                        <a:t>Acesight</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400" b="1" i="0" u="none" strike="noStrike">
                          <a:solidFill>
                            <a:srgbClr val="000000"/>
                          </a:solidFill>
                          <a:effectLst/>
                          <a:latin typeface="Arial" panose="020B0604020202020204" pitchFamily="34" charset="0"/>
                        </a:rPr>
                        <a:t>NuEyes Pro</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3821988"/>
                  </a:ext>
                </a:extLst>
              </a:tr>
              <a:tr h="276225">
                <a:tc>
                  <a:txBody>
                    <a:bodyPr/>
                    <a:lstStyle/>
                    <a:p>
                      <a:pPr rtl="0" fontAlgn="ctr">
                        <a:spcBef>
                          <a:spcPts val="0"/>
                        </a:spcBef>
                        <a:spcAft>
                          <a:spcPts val="0"/>
                        </a:spcAft>
                      </a:pPr>
                      <a:r>
                        <a:rPr lang="en-GB" sz="1200" b="0" i="0" u="none" strike="noStrike">
                          <a:solidFill>
                            <a:srgbClr val="000000"/>
                          </a:solidFill>
                          <a:effectLst/>
                          <a:latin typeface="Arial" panose="020B0604020202020204" pitchFamily="34" charset="0"/>
                        </a:rPr>
                        <a:t>Product</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Visually Impaired Assistive Device</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gridSpan="2">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Low Vision Wearable Device</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extLst>
                  <a:ext uri="{0D108BD9-81ED-4DB2-BD59-A6C34878D82A}">
                    <a16:rowId xmlns:a16="http://schemas.microsoft.com/office/drawing/2014/main" val="1936704553"/>
                  </a:ext>
                </a:extLst>
              </a:tr>
              <a:tr h="457200">
                <a:tc>
                  <a:txBody>
                    <a:bodyPr/>
                    <a:lstStyle/>
                    <a:p>
                      <a:pPr rtl="0" fontAlgn="ctr">
                        <a:spcBef>
                          <a:spcPts val="0"/>
                        </a:spcBef>
                        <a:spcAft>
                          <a:spcPts val="0"/>
                        </a:spcAft>
                      </a:pPr>
                      <a:r>
                        <a:rPr lang="en-GB" sz="1200" b="0" i="0" u="none" strike="noStrike">
                          <a:solidFill>
                            <a:srgbClr val="000000"/>
                          </a:solidFill>
                          <a:effectLst/>
                          <a:latin typeface="Arial" panose="020B0604020202020204" pitchFamily="34" charset="0"/>
                        </a:rPr>
                        <a:t>Target Market</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sv-SE" sz="1200" b="0" i="0" u="none" strike="noStrike">
                          <a:solidFill>
                            <a:srgbClr val="000000"/>
                          </a:solidFill>
                          <a:effectLst/>
                          <a:latin typeface="Arial" panose="020B0604020202020204" pitchFamily="34" charset="0"/>
                        </a:rPr>
                        <a:t>India, Sri Lanka, Bangladesh, Nepal</a:t>
                      </a:r>
                      <a:endParaRPr lang="sv-SE">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Europe, USA</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Europe, USA</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Europe, USA</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10920797"/>
                  </a:ext>
                </a:extLst>
              </a:tr>
              <a:tr h="276225">
                <a:tc>
                  <a:txBody>
                    <a:bodyPr/>
                    <a:lstStyle/>
                    <a:p>
                      <a:pPr rtl="0" fontAlgn="ctr">
                        <a:spcBef>
                          <a:spcPts val="0"/>
                        </a:spcBef>
                        <a:spcAft>
                          <a:spcPts val="0"/>
                        </a:spcAft>
                      </a:pPr>
                      <a:r>
                        <a:rPr lang="en-GB" sz="1200" b="0" i="0" u="none" strike="noStrike">
                          <a:solidFill>
                            <a:srgbClr val="000000"/>
                          </a:solidFill>
                          <a:effectLst/>
                          <a:latin typeface="Arial" panose="020B0604020202020204" pitchFamily="34" charset="0"/>
                        </a:rPr>
                        <a:t>Pricing</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Rs 10000</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Rs 268000</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Rs 382000</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GB" sz="1200" b="0" i="0" u="none" strike="noStrike">
                          <a:solidFill>
                            <a:srgbClr val="000000"/>
                          </a:solidFill>
                          <a:effectLst/>
                          <a:latin typeface="Arial" panose="020B0604020202020204" pitchFamily="34" charset="0"/>
                        </a:rPr>
                        <a:t>Rs 459000</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31473101"/>
                  </a:ext>
                </a:extLst>
              </a:tr>
              <a:tr h="1552575">
                <a:tc>
                  <a:txBody>
                    <a:bodyPr/>
                    <a:lstStyle/>
                    <a:p>
                      <a:pPr rtl="0" fontAlgn="ctr">
                        <a:spcBef>
                          <a:spcPts val="0"/>
                        </a:spcBef>
                        <a:spcAft>
                          <a:spcPts val="0"/>
                        </a:spcAft>
                      </a:pPr>
                      <a:r>
                        <a:rPr lang="en-GB" sz="1200" b="0" i="0" u="none" strike="noStrike">
                          <a:solidFill>
                            <a:srgbClr val="000000"/>
                          </a:solidFill>
                          <a:effectLst/>
                          <a:latin typeface="Arial" panose="020B0604020202020204" pitchFamily="34" charset="0"/>
                        </a:rPr>
                        <a:t>Strength</a:t>
                      </a:r>
                      <a:endParaRPr lang="en-GB">
                        <a:effectLst/>
                      </a:endParaRP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Proximity detection</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Object detection</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OCR</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Emergency alert</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Output in regional languages</a:t>
                      </a: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Object detection</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OCR</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Control by hand gesture</a:t>
                      </a: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Magnifies the surroundings</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Change Filters</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Arial" panose="020B0604020202020204" pitchFamily="34" charset="0"/>
                        </a:rPr>
                        <a:t>Control using remote</a:t>
                      </a: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Magnifies the surroundings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Control of device by voice input</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Gaming by connecting with phone</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Access the Internet for browsing and mailing</a:t>
                      </a:r>
                    </a:p>
                  </a:txBody>
                  <a:tcPr marL="95250" marR="95250" marT="47625" marB="47625"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7123838"/>
                  </a:ext>
                </a:extLst>
              </a:tr>
            </a:tbl>
          </a:graphicData>
        </a:graphic>
      </p:graphicFrame>
      <p:sp>
        <p:nvSpPr>
          <p:cNvPr id="3" name="Rectangle 1">
            <a:extLst>
              <a:ext uri="{FF2B5EF4-FFF2-40B4-BE49-F238E27FC236}">
                <a16:creationId xmlns:a16="http://schemas.microsoft.com/office/drawing/2014/main" id="{9889C81C-5513-46F0-97C2-47482CF2F0F3}"/>
              </a:ext>
            </a:extLst>
          </p:cNvPr>
          <p:cNvSpPr>
            <a:spLocks noChangeArrowheads="1"/>
          </p:cNvSpPr>
          <p:nvPr/>
        </p:nvSpPr>
        <p:spPr bwMode="auto">
          <a:xfrm>
            <a:off x="319088" y="1244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Google Shape;396;p39">
            <a:extLst>
              <a:ext uri="{FF2B5EF4-FFF2-40B4-BE49-F238E27FC236}">
                <a16:creationId xmlns:a16="http://schemas.microsoft.com/office/drawing/2014/main" id="{3EDB5F5A-6B8C-43BF-BC66-A97D20A768E6}"/>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i="0" u="none" strike="noStrike" cap="none" dirty="0">
                <a:latin typeface="Source Code Pro"/>
                <a:ea typeface="Source Code Pro"/>
                <a:cs typeface="Source Code Pro"/>
                <a:sym typeface="Source Code Pro"/>
              </a:rPr>
              <a:t>BUSINESS MODEL</a:t>
            </a:r>
            <a:endParaRPr sz="2400" b="1" i="0" u="none" strike="noStrike" cap="none" dirty="0">
              <a:latin typeface="Source Code Pro"/>
              <a:ea typeface="Source Code Pro"/>
              <a:cs typeface="Source Code Pro"/>
              <a:sym typeface="Source Code Pro"/>
            </a:endParaRPr>
          </a:p>
        </p:txBody>
      </p:sp>
    </p:spTree>
    <p:extLst>
      <p:ext uri="{BB962C8B-B14F-4D97-AF65-F5344CB8AC3E}">
        <p14:creationId xmlns:p14="http://schemas.microsoft.com/office/powerpoint/2010/main" val="132587907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4;p13">
            <a:extLst>
              <a:ext uri="{FF2B5EF4-FFF2-40B4-BE49-F238E27FC236}">
                <a16:creationId xmlns:a16="http://schemas.microsoft.com/office/drawing/2014/main" id="{F21AFB92-2C9C-4D03-B963-F5428F7F3B32}"/>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80BEE1FB-8667-47D4-939E-1A62ED0B5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Google Shape;396;p39">
            <a:extLst>
              <a:ext uri="{FF2B5EF4-FFF2-40B4-BE49-F238E27FC236}">
                <a16:creationId xmlns:a16="http://schemas.microsoft.com/office/drawing/2014/main" id="{BB671421-261C-4648-A20D-D33F4931C2B1}"/>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Source Code Pro"/>
                <a:ea typeface="Source Code Pro"/>
                <a:cs typeface="Source Code Pro"/>
                <a:sym typeface="Source Code Pro"/>
              </a:rPr>
              <a:t>PROTOTYPING PROGRESS</a:t>
            </a:r>
            <a:endParaRPr sz="2400" b="1" i="0" u="none" strike="noStrike" cap="none" dirty="0">
              <a:latin typeface="Source Code Pro"/>
              <a:ea typeface="Source Code Pro"/>
              <a:cs typeface="Source Code Pro"/>
              <a:sym typeface="Source Code Pro"/>
            </a:endParaRPr>
          </a:p>
        </p:txBody>
      </p:sp>
      <p:pic>
        <p:nvPicPr>
          <p:cNvPr id="7" name="Picture 6">
            <a:extLst>
              <a:ext uri="{FF2B5EF4-FFF2-40B4-BE49-F238E27FC236}">
                <a16:creationId xmlns:a16="http://schemas.microsoft.com/office/drawing/2014/main" id="{0DCA9E44-5C07-4DE5-824C-42C80EF645DD}"/>
              </a:ext>
            </a:extLst>
          </p:cNvPr>
          <p:cNvPicPr>
            <a:picLocks noChangeAspect="1"/>
          </p:cNvPicPr>
          <p:nvPr/>
        </p:nvPicPr>
        <p:blipFill>
          <a:blip r:embed="rId2"/>
          <a:stretch>
            <a:fillRect/>
          </a:stretch>
        </p:blipFill>
        <p:spPr>
          <a:xfrm>
            <a:off x="5711786" y="1940531"/>
            <a:ext cx="3309372" cy="1861522"/>
          </a:xfrm>
          <a:prstGeom prst="rect">
            <a:avLst/>
          </a:prstGeom>
        </p:spPr>
      </p:pic>
      <p:pic>
        <p:nvPicPr>
          <p:cNvPr id="6" name="Picture 5">
            <a:extLst>
              <a:ext uri="{FF2B5EF4-FFF2-40B4-BE49-F238E27FC236}">
                <a16:creationId xmlns:a16="http://schemas.microsoft.com/office/drawing/2014/main" id="{FE81A398-3861-4B75-A82D-CB710214857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3000"/>
                    </a14:imgEffect>
                    <a14:imgEffect>
                      <a14:brightnessContrast bright="-15000" contrast="21000"/>
                    </a14:imgEffect>
                  </a14:imgLayer>
                </a14:imgProps>
              </a:ext>
            </a:extLst>
          </a:blip>
          <a:srcRect l="10848" t="9469" r="5910" b="214"/>
          <a:stretch/>
        </p:blipFill>
        <p:spPr>
          <a:xfrm>
            <a:off x="110733" y="1181870"/>
            <a:ext cx="5536395" cy="3378844"/>
          </a:xfrm>
          <a:prstGeom prst="rect">
            <a:avLst/>
          </a:prstGeom>
        </p:spPr>
      </p:pic>
    </p:spTree>
    <p:extLst>
      <p:ext uri="{BB962C8B-B14F-4D97-AF65-F5344CB8AC3E}">
        <p14:creationId xmlns:p14="http://schemas.microsoft.com/office/powerpoint/2010/main" val="381363718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BEE1FB-8667-47D4-939E-1A62ED0B5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9" name="Google Shape;54;p13">
            <a:extLst>
              <a:ext uri="{FF2B5EF4-FFF2-40B4-BE49-F238E27FC236}">
                <a16:creationId xmlns:a16="http://schemas.microsoft.com/office/drawing/2014/main" id="{3A5C5229-49E2-4F3D-8876-A978DE2A48E1}"/>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6;p39">
            <a:extLst>
              <a:ext uri="{FF2B5EF4-FFF2-40B4-BE49-F238E27FC236}">
                <a16:creationId xmlns:a16="http://schemas.microsoft.com/office/drawing/2014/main" id="{ADC75CD1-2E33-4385-B2DE-5E6F9EAEFFA0}"/>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Source Code Pro"/>
                <a:ea typeface="Source Code Pro"/>
                <a:cs typeface="Source Code Pro"/>
                <a:sym typeface="Source Code Pro"/>
              </a:rPr>
              <a:t>PROTOTYPING PROGRESS</a:t>
            </a:r>
            <a:endParaRPr sz="2400" b="1" i="0" u="none" strike="noStrike" cap="none" dirty="0">
              <a:latin typeface="Source Code Pro"/>
              <a:ea typeface="Source Code Pro"/>
              <a:cs typeface="Source Code Pro"/>
              <a:sym typeface="Source Code Pro"/>
            </a:endParaRPr>
          </a:p>
        </p:txBody>
      </p:sp>
      <p:pic>
        <p:nvPicPr>
          <p:cNvPr id="2050" name="Picture 2">
            <a:extLst>
              <a:ext uri="{FF2B5EF4-FFF2-40B4-BE49-F238E27FC236}">
                <a16:creationId xmlns:a16="http://schemas.microsoft.com/office/drawing/2014/main" id="{7599F3A7-FC9C-4626-A52B-DEBE8CBC9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979" y="830892"/>
            <a:ext cx="7522042" cy="42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3693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432" name="Google Shape;432;p41"/>
          <p:cNvSpPr txBox="1"/>
          <p:nvPr/>
        </p:nvSpPr>
        <p:spPr>
          <a:xfrm>
            <a:off x="914405" y="1002045"/>
            <a:ext cx="7315200" cy="3631733"/>
          </a:xfrm>
          <a:prstGeom prst="rect">
            <a:avLst/>
          </a:prstGeom>
          <a:noFill/>
          <a:ln>
            <a:noFill/>
          </a:ln>
        </p:spPr>
        <p:txBody>
          <a:bodyPr spcFirstLastPara="1" wrap="square" lIns="91425" tIns="91425" rIns="91425" bIns="91425" anchor="t" anchorCtr="0">
            <a:spAutoFit/>
          </a:bodyPr>
          <a:lstStyle/>
          <a:p>
            <a:pPr marL="285750" lvl="0" indent="-285750" algn="l" rtl="0">
              <a:lnSpc>
                <a:spcPct val="200000"/>
              </a:lnSpc>
              <a:spcBef>
                <a:spcPts val="0"/>
              </a:spcBef>
              <a:spcAft>
                <a:spcPts val="0"/>
              </a:spcAft>
              <a:buFont typeface="Arial" panose="020B0604020202020204" pitchFamily="34" charset="0"/>
              <a:buChar char="•"/>
            </a:pPr>
            <a:r>
              <a:rPr lang="en-US" sz="1600" dirty="0"/>
              <a:t>A proximity detection, object recognition, text recognition and fall detection system has been proposed to help visually impaired people. </a:t>
            </a:r>
          </a:p>
          <a:p>
            <a:pPr marL="285750" lvl="0" indent="-285750" algn="l" rtl="0">
              <a:lnSpc>
                <a:spcPct val="200000"/>
              </a:lnSpc>
              <a:spcBef>
                <a:spcPts val="0"/>
              </a:spcBef>
              <a:spcAft>
                <a:spcPts val="0"/>
              </a:spcAft>
              <a:buFont typeface="Arial" panose="020B0604020202020204" pitchFamily="34" charset="0"/>
              <a:buChar char="•"/>
            </a:pPr>
            <a:r>
              <a:rPr lang="en-US" sz="1600" dirty="0"/>
              <a:t>Audio output in regional languages of user’s preference is given.</a:t>
            </a:r>
          </a:p>
          <a:p>
            <a:pPr marL="285750" lvl="0" indent="-285750" algn="l" rtl="0">
              <a:lnSpc>
                <a:spcPct val="200000"/>
              </a:lnSpc>
              <a:spcBef>
                <a:spcPts val="0"/>
              </a:spcBef>
              <a:spcAft>
                <a:spcPts val="0"/>
              </a:spcAft>
              <a:buFont typeface="Arial" panose="020B0604020202020204" pitchFamily="34" charset="0"/>
              <a:buChar char="•"/>
            </a:pPr>
            <a:r>
              <a:rPr lang="en-US" sz="1600" dirty="0"/>
              <a:t>The YOLO v4 is used to detect and recognize objects.</a:t>
            </a:r>
          </a:p>
          <a:p>
            <a:pPr marL="285750" lvl="0" indent="-285750" algn="l" rtl="0">
              <a:lnSpc>
                <a:spcPct val="200000"/>
              </a:lnSpc>
              <a:spcBef>
                <a:spcPts val="0"/>
              </a:spcBef>
              <a:spcAft>
                <a:spcPts val="0"/>
              </a:spcAft>
              <a:buFont typeface="Arial" panose="020B0604020202020204" pitchFamily="34" charset="0"/>
              <a:buChar char="•"/>
            </a:pPr>
            <a:r>
              <a:rPr lang="en-US" sz="1600" dirty="0"/>
              <a:t>Open CV, Tesseract OCR and GTTS libraries are used to read text.</a:t>
            </a:r>
          </a:p>
          <a:p>
            <a:pPr marL="285750" lvl="0" indent="-285750" algn="l" rtl="0">
              <a:lnSpc>
                <a:spcPct val="200000"/>
              </a:lnSpc>
              <a:spcBef>
                <a:spcPts val="0"/>
              </a:spcBef>
              <a:spcAft>
                <a:spcPts val="0"/>
              </a:spcAft>
              <a:buFont typeface="Arial" panose="020B0604020202020204" pitchFamily="34" charset="0"/>
              <a:buChar char="•"/>
            </a:pPr>
            <a:r>
              <a:rPr lang="en-US" sz="1600" dirty="0"/>
              <a:t>Accelerometer, GSM and GPS modules are used in emergency mode. </a:t>
            </a:r>
          </a:p>
          <a:p>
            <a:pPr marL="285750" lvl="0" indent="-285750" algn="l" rtl="0">
              <a:lnSpc>
                <a:spcPct val="200000"/>
              </a:lnSpc>
              <a:spcBef>
                <a:spcPts val="0"/>
              </a:spcBef>
              <a:spcAft>
                <a:spcPts val="0"/>
              </a:spcAft>
              <a:buFont typeface="Arial" panose="020B0604020202020204" pitchFamily="34" charset="0"/>
              <a:buChar char="•"/>
            </a:pPr>
            <a:r>
              <a:rPr lang="en-US" sz="1600" dirty="0"/>
              <a:t>Ultrasonic Sensors are used for reasonable proximity detection.</a:t>
            </a:r>
          </a:p>
        </p:txBody>
      </p:sp>
      <p:sp>
        <p:nvSpPr>
          <p:cNvPr id="7" name="Google Shape;54;p13">
            <a:extLst>
              <a:ext uri="{FF2B5EF4-FFF2-40B4-BE49-F238E27FC236}">
                <a16:creationId xmlns:a16="http://schemas.microsoft.com/office/drawing/2014/main" id="{152EB838-0898-4363-AA73-77C813BDB05E}"/>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6;p39">
            <a:extLst>
              <a:ext uri="{FF2B5EF4-FFF2-40B4-BE49-F238E27FC236}">
                <a16:creationId xmlns:a16="http://schemas.microsoft.com/office/drawing/2014/main" id="{0579465E-6ECA-4E16-8F5B-DD2A0A00B3B7}"/>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i="0" u="none" strike="noStrike" cap="none" dirty="0">
                <a:latin typeface="Source Code Pro"/>
                <a:ea typeface="Source Code Pro"/>
                <a:cs typeface="Source Code Pro"/>
                <a:sym typeface="Source Code Pro"/>
              </a:rPr>
              <a:t>CONCLUSI</a:t>
            </a:r>
            <a:r>
              <a:rPr lang="en" sz="2400" b="1" dirty="0">
                <a:latin typeface="Source Code Pro"/>
                <a:ea typeface="Source Code Pro"/>
                <a:cs typeface="Source Code Pro"/>
                <a:sym typeface="Source Code Pro"/>
              </a:rPr>
              <a:t>ON</a:t>
            </a:r>
            <a:endParaRPr sz="2400" b="1" i="0" u="none" strike="noStrike" cap="none" dirty="0">
              <a:latin typeface="Source Code Pro"/>
              <a:ea typeface="Source Code Pro"/>
              <a:cs typeface="Source Code Pro"/>
              <a:sym typeface="Source Code Pro"/>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6" name="Google Shape;54;p13">
            <a:extLst>
              <a:ext uri="{FF2B5EF4-FFF2-40B4-BE49-F238E27FC236}">
                <a16:creationId xmlns:a16="http://schemas.microsoft.com/office/drawing/2014/main" id="{C29AC01C-2DEF-4401-B7B6-0F22F3716076}"/>
              </a:ext>
            </a:extLst>
          </p:cNvPr>
          <p:cNvSpPr/>
          <p:nvPr/>
        </p:nvSpPr>
        <p:spPr>
          <a:xfrm>
            <a:off x="0" y="0"/>
            <a:ext cx="4571999" cy="5143500"/>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cxnSp>
        <p:nvCxnSpPr>
          <p:cNvPr id="19" name="Straight Connector 18">
            <a:extLst>
              <a:ext uri="{FF2B5EF4-FFF2-40B4-BE49-F238E27FC236}">
                <a16:creationId xmlns:a16="http://schemas.microsoft.com/office/drawing/2014/main" id="{68537E5C-2909-4807-847D-38EA1185DCF5}"/>
              </a:ext>
            </a:extLst>
          </p:cNvPr>
          <p:cNvCxnSpPr>
            <a:cxnSpLocks/>
          </p:cNvCxnSpPr>
          <p:nvPr/>
        </p:nvCxnSpPr>
        <p:spPr>
          <a:xfrm>
            <a:off x="4571999" y="0"/>
            <a:ext cx="1" cy="51435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7A07B5C-DD15-46FB-AD91-307F603FDCDD}"/>
              </a:ext>
            </a:extLst>
          </p:cNvPr>
          <p:cNvPicPr>
            <a:picLocks noChangeAspect="1"/>
          </p:cNvPicPr>
          <p:nvPr/>
        </p:nvPicPr>
        <p:blipFill>
          <a:blip r:embed="rId3"/>
          <a:stretch>
            <a:fillRect/>
          </a:stretch>
        </p:blipFill>
        <p:spPr>
          <a:xfrm>
            <a:off x="569118" y="1038610"/>
            <a:ext cx="3433762" cy="2739625"/>
          </a:xfrm>
          <a:prstGeom prst="rect">
            <a:avLst/>
          </a:prstGeom>
        </p:spPr>
      </p:pic>
      <p:pic>
        <p:nvPicPr>
          <p:cNvPr id="1026" name="Picture 2" descr="Madras Institute of Technology - Wikipedia">
            <a:extLst>
              <a:ext uri="{FF2B5EF4-FFF2-40B4-BE49-F238E27FC236}">
                <a16:creationId xmlns:a16="http://schemas.microsoft.com/office/drawing/2014/main" id="{D64F8D78-071F-4974-B694-080840398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367" y="1144588"/>
            <a:ext cx="2607580" cy="1700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hita '20 Logo">
            <a:extLst>
              <a:ext uri="{FF2B5EF4-FFF2-40B4-BE49-F238E27FC236}">
                <a16:creationId xmlns:a16="http://schemas.microsoft.com/office/drawing/2014/main" id="{F39A617A-24B5-438D-BD03-E93D117AC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560" y="3183820"/>
            <a:ext cx="3113898" cy="758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4" name="Google Shape;54;p13">
            <a:extLst>
              <a:ext uri="{FF2B5EF4-FFF2-40B4-BE49-F238E27FC236}">
                <a16:creationId xmlns:a16="http://schemas.microsoft.com/office/drawing/2014/main" id="{C582D006-48D7-4C13-93F0-7CC7F2CC521C}"/>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6;p39">
            <a:extLst>
              <a:ext uri="{FF2B5EF4-FFF2-40B4-BE49-F238E27FC236}">
                <a16:creationId xmlns:a16="http://schemas.microsoft.com/office/drawing/2014/main" id="{916866A4-83EE-411B-A7E4-12E4DCCFDC66}"/>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Source Code Pro"/>
                <a:ea typeface="Source Code Pro"/>
                <a:cs typeface="Source Code Pro"/>
                <a:sym typeface="Source Code Pro"/>
              </a:rPr>
              <a:t>OUR TEAM</a:t>
            </a:r>
            <a:endParaRPr sz="2400" b="1" i="0" u="none" strike="noStrike" cap="none" dirty="0">
              <a:latin typeface="Source Code Pro"/>
              <a:ea typeface="Source Code Pro"/>
              <a:cs typeface="Source Code Pro"/>
              <a:sym typeface="Source Code Pro"/>
            </a:endParaRPr>
          </a:p>
        </p:txBody>
      </p:sp>
      <p:sp>
        <p:nvSpPr>
          <p:cNvPr id="69" name="Google Shape;6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grpSp>
        <p:nvGrpSpPr>
          <p:cNvPr id="39" name="Group 38">
            <a:extLst>
              <a:ext uri="{FF2B5EF4-FFF2-40B4-BE49-F238E27FC236}">
                <a16:creationId xmlns:a16="http://schemas.microsoft.com/office/drawing/2014/main" id="{C613B03E-B614-42C6-A9BB-69B46E9CEC69}"/>
              </a:ext>
            </a:extLst>
          </p:cNvPr>
          <p:cNvGrpSpPr/>
          <p:nvPr/>
        </p:nvGrpSpPr>
        <p:grpSpPr>
          <a:xfrm>
            <a:off x="909964" y="1536632"/>
            <a:ext cx="2087550" cy="3195016"/>
            <a:chOff x="966428" y="1498694"/>
            <a:chExt cx="2087550" cy="3195016"/>
          </a:xfrm>
        </p:grpSpPr>
        <p:sp>
          <p:nvSpPr>
            <p:cNvPr id="29" name="Google Shape;188;p25">
              <a:extLst>
                <a:ext uri="{FF2B5EF4-FFF2-40B4-BE49-F238E27FC236}">
                  <a16:creationId xmlns:a16="http://schemas.microsoft.com/office/drawing/2014/main" id="{59306E1F-9BCE-437E-A200-8D9FE9DBE1C7}"/>
                </a:ext>
              </a:extLst>
            </p:cNvPr>
            <p:cNvSpPr txBox="1"/>
            <p:nvPr/>
          </p:nvSpPr>
          <p:spPr>
            <a:xfrm>
              <a:off x="972269" y="3608828"/>
              <a:ext cx="2075868" cy="1084882"/>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DHANUSH KUMAR. V</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2</a:t>
              </a:r>
              <a:r>
                <a:rPr lang="en" sz="1300" b="1" baseline="30000" dirty="0">
                  <a:latin typeface="+mj-lt"/>
                  <a:ea typeface="Source Code Pro"/>
                  <a:cs typeface="Source Code Pro"/>
                  <a:sym typeface="Source Code Pro"/>
                </a:rPr>
                <a:t>ND</a:t>
              </a:r>
              <a:r>
                <a:rPr lang="en" sz="1300" b="1" dirty="0">
                  <a:latin typeface="+mj-lt"/>
                  <a:ea typeface="Source Code Pro"/>
                  <a:cs typeface="Source Code Pro"/>
                  <a:sym typeface="Source Code Pro"/>
                </a:rPr>
                <a:t> YEAR ECE</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SSREC</a:t>
              </a:r>
            </a:p>
          </p:txBody>
        </p:sp>
        <p:grpSp>
          <p:nvGrpSpPr>
            <p:cNvPr id="25" name="Group 24">
              <a:extLst>
                <a:ext uri="{FF2B5EF4-FFF2-40B4-BE49-F238E27FC236}">
                  <a16:creationId xmlns:a16="http://schemas.microsoft.com/office/drawing/2014/main" id="{24EBD160-5713-4158-B50D-73C99608D9A0}"/>
                </a:ext>
              </a:extLst>
            </p:cNvPr>
            <p:cNvGrpSpPr/>
            <p:nvPr/>
          </p:nvGrpSpPr>
          <p:grpSpPr>
            <a:xfrm>
              <a:off x="966428" y="1498694"/>
              <a:ext cx="2087550" cy="2086306"/>
              <a:chOff x="966428" y="1358994"/>
              <a:chExt cx="2087550" cy="2086306"/>
            </a:xfrm>
          </p:grpSpPr>
          <p:sp>
            <p:nvSpPr>
              <p:cNvPr id="9" name="Oval 8">
                <a:extLst>
                  <a:ext uri="{FF2B5EF4-FFF2-40B4-BE49-F238E27FC236}">
                    <a16:creationId xmlns:a16="http://schemas.microsoft.com/office/drawing/2014/main" id="{828EB2AF-EAFB-477E-8269-E66F9177F23F}"/>
                  </a:ext>
                </a:extLst>
              </p:cNvPr>
              <p:cNvSpPr/>
              <p:nvPr/>
            </p:nvSpPr>
            <p:spPr>
              <a:xfrm>
                <a:off x="966428" y="1358994"/>
                <a:ext cx="2087550" cy="2083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7" name="Picture 6">
                <a:extLst>
                  <a:ext uri="{FF2B5EF4-FFF2-40B4-BE49-F238E27FC236}">
                    <a16:creationId xmlns:a16="http://schemas.microsoft.com/office/drawing/2014/main" id="{81CF343C-62F6-48FB-B487-45B5AC8C97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186" b="97006" l="1812" r="98551">
                            <a14:foregroundMark x1="42754" y1="8982" x2="44928" y2="7784"/>
                            <a14:foregroundMark x1="13406" y1="73353" x2="60870" y2="65269"/>
                            <a14:foregroundMark x1="60870" y1="65269" x2="91667" y2="72754"/>
                            <a14:foregroundMark x1="1812" y1="76347" x2="39855" y2="58982"/>
                            <a14:foregroundMark x1="70290" y1="60778" x2="71014" y2="60778"/>
                            <a14:foregroundMark x1="65580" y1="60778" x2="98551" y2="72156"/>
                            <a14:foregroundMark x1="49638" y1="75449" x2="98913" y2="74251"/>
                            <a14:foregroundMark x1="2174" y1="73952" x2="31522" y2="64371"/>
                            <a14:foregroundMark x1="31522" y1="64371" x2="4710" y2="71257"/>
                            <a14:foregroundMark x1="4710" y1="71257" x2="35145" y2="59281"/>
                            <a14:foregroundMark x1="65942" y1="58982" x2="97101" y2="70060"/>
                            <a14:foregroundMark x1="90942" y1="77844" x2="98913" y2="77844"/>
                            <a14:foregroundMark x1="3986" y1="81437" x2="45652" y2="81138"/>
                            <a14:foregroundMark x1="45652" y1="81138" x2="91304" y2="81437"/>
                            <a14:foregroundMark x1="91304" y1="81437" x2="22101" y2="96108"/>
                            <a14:foregroundMark x1="22101" y1="96108" x2="80435" y2="89521"/>
                            <a14:foregroundMark x1="80435" y1="89521" x2="18116" y2="93713"/>
                            <a14:foregroundMark x1="18116" y1="93713" x2="80797" y2="86228"/>
                            <a14:foregroundMark x1="80797" y1="86228" x2="88768" y2="87425"/>
                            <a14:foregroundMark x1="2899" y1="86826" x2="57246" y2="85629"/>
                            <a14:foregroundMark x1="57246" y1="85629" x2="27899" y2="94910"/>
                            <a14:foregroundMark x1="27899" y1="94910" x2="73913" y2="93413"/>
                            <a14:foregroundMark x1="73913" y1="93413" x2="56884" y2="93413"/>
                            <a14:foregroundMark x1="3261" y1="92814" x2="35145" y2="94611"/>
                            <a14:foregroundMark x1="35145" y1="94611" x2="60145" y2="93413"/>
                            <a14:foregroundMark x1="60145" y1="93413" x2="6522" y2="97006"/>
                            <a14:foregroundMark x1="6522" y1="97006" x2="77899" y2="95808"/>
                            <a14:foregroundMark x1="77899" y1="95808" x2="97826" y2="97006"/>
                          </a14:backgroundRemoval>
                        </a14:imgEffect>
                        <a14:imgEffect>
                          <a14:brightnessContrast bright="8000"/>
                        </a14:imgEffect>
                      </a14:imgLayer>
                    </a14:imgProps>
                  </a:ext>
                </a:extLst>
              </a:blip>
              <a:srcRect l="-2227" t="-254" r="-2227" b="13939"/>
              <a:stretch/>
            </p:blipFill>
            <p:spPr>
              <a:xfrm>
                <a:off x="966428" y="1358994"/>
                <a:ext cx="2087550" cy="2083000"/>
              </a:xfrm>
              <a:prstGeom prst="ellipse">
                <a:avLst/>
              </a:prstGeom>
              <a:ln w="38100">
                <a:solidFill>
                  <a:srgbClr val="00B1F9"/>
                </a:solidFill>
              </a:ln>
            </p:spPr>
          </p:pic>
          <p:pic>
            <p:nvPicPr>
              <p:cNvPr id="24" name="Picture 23">
                <a:extLst>
                  <a:ext uri="{FF2B5EF4-FFF2-40B4-BE49-F238E27FC236}">
                    <a16:creationId xmlns:a16="http://schemas.microsoft.com/office/drawing/2014/main" id="{F5C760F7-0741-4939-BFFB-30F26A1D50E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51" b="89960" l="9941" r="89985">
                            <a14:backgroundMark x1="30633" y1="14881" x2="32842" y2="9099"/>
                            <a14:backgroundMark x1="32106" y1="16898" x2="33579" y2="9323"/>
                            <a14:backgroundMark x1="60236" y1="14433" x2="54713" y2="7978"/>
                            <a14:backgroundMark x1="58027" y1="14881" x2="55081" y2="9099"/>
                            <a14:backgroundMark x1="49264" y1="8920" x2="58689" y2="12640"/>
                            <a14:backgroundMark x1="50442" y1="8247" x2="56848" y2="13312"/>
                            <a14:backgroundMark x1="50074" y1="8516" x2="57290" y2="13671"/>
                            <a14:backgroundMark x1="48601" y1="8516" x2="56259" y2="15105"/>
                            <a14:backgroundMark x1="34021" y1="10309" x2="29897" y2="15240"/>
                            <a14:backgroundMark x1="36230" y1="9951" x2="29676" y2="17929"/>
                          </a14:backgroundRemoval>
                        </a14:imgEffect>
                      </a14:imgLayer>
                    </a14:imgProps>
                  </a:ext>
                </a:extLst>
              </a:blip>
              <a:srcRect t="-1" b="71515"/>
              <a:stretch/>
            </p:blipFill>
            <p:spPr>
              <a:xfrm>
                <a:off x="1533993" y="2890626"/>
                <a:ext cx="1220637" cy="554674"/>
              </a:xfrm>
              <a:prstGeom prst="rect">
                <a:avLst/>
              </a:prstGeom>
            </p:spPr>
          </p:pic>
        </p:grpSp>
      </p:grpSp>
      <p:grpSp>
        <p:nvGrpSpPr>
          <p:cNvPr id="55" name="Group 54">
            <a:extLst>
              <a:ext uri="{FF2B5EF4-FFF2-40B4-BE49-F238E27FC236}">
                <a16:creationId xmlns:a16="http://schemas.microsoft.com/office/drawing/2014/main" id="{E2979FB7-7697-42BF-AE2E-36096632BFAC}"/>
              </a:ext>
            </a:extLst>
          </p:cNvPr>
          <p:cNvGrpSpPr/>
          <p:nvPr/>
        </p:nvGrpSpPr>
        <p:grpSpPr>
          <a:xfrm>
            <a:off x="6218037" y="1536694"/>
            <a:ext cx="2016000" cy="3194893"/>
            <a:chOff x="6218037" y="1536694"/>
            <a:chExt cx="2016000" cy="3194893"/>
          </a:xfrm>
        </p:grpSpPr>
        <p:sp>
          <p:nvSpPr>
            <p:cNvPr id="31" name="Google Shape;188;p25">
              <a:extLst>
                <a:ext uri="{FF2B5EF4-FFF2-40B4-BE49-F238E27FC236}">
                  <a16:creationId xmlns:a16="http://schemas.microsoft.com/office/drawing/2014/main" id="{700F1C18-9381-4B58-BC4C-BDAB8890D998}"/>
                </a:ext>
              </a:extLst>
            </p:cNvPr>
            <p:cNvSpPr txBox="1"/>
            <p:nvPr/>
          </p:nvSpPr>
          <p:spPr>
            <a:xfrm>
              <a:off x="6223678" y="3646705"/>
              <a:ext cx="2004718" cy="1084882"/>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KISHORE. K</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2</a:t>
              </a:r>
              <a:r>
                <a:rPr lang="en" sz="1300" b="1" baseline="30000" dirty="0">
                  <a:latin typeface="+mj-lt"/>
                  <a:ea typeface="Source Code Pro"/>
                  <a:cs typeface="Source Code Pro"/>
                  <a:sym typeface="Source Code Pro"/>
                </a:rPr>
                <a:t>ND</a:t>
              </a:r>
              <a:r>
                <a:rPr lang="en" sz="1300" b="1" dirty="0">
                  <a:latin typeface="+mj-lt"/>
                  <a:ea typeface="Source Code Pro"/>
                  <a:cs typeface="Source Code Pro"/>
                  <a:sym typeface="Source Code Pro"/>
                </a:rPr>
                <a:t> YEAR ECE</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SSREC</a:t>
              </a:r>
            </a:p>
          </p:txBody>
        </p:sp>
        <p:grpSp>
          <p:nvGrpSpPr>
            <p:cNvPr id="52" name="Group 51">
              <a:extLst>
                <a:ext uri="{FF2B5EF4-FFF2-40B4-BE49-F238E27FC236}">
                  <a16:creationId xmlns:a16="http://schemas.microsoft.com/office/drawing/2014/main" id="{2B702DD5-C790-494A-952E-90F5874ABA3A}"/>
                </a:ext>
              </a:extLst>
            </p:cNvPr>
            <p:cNvGrpSpPr/>
            <p:nvPr/>
          </p:nvGrpSpPr>
          <p:grpSpPr>
            <a:xfrm>
              <a:off x="6218037" y="1536694"/>
              <a:ext cx="2016000" cy="2016001"/>
              <a:chOff x="6218037" y="1549394"/>
              <a:chExt cx="2016000" cy="2016001"/>
            </a:xfrm>
          </p:grpSpPr>
          <p:sp>
            <p:nvSpPr>
              <p:cNvPr id="4" name="Oval 3">
                <a:extLst>
                  <a:ext uri="{FF2B5EF4-FFF2-40B4-BE49-F238E27FC236}">
                    <a16:creationId xmlns:a16="http://schemas.microsoft.com/office/drawing/2014/main" id="{1542F9F6-FF44-446C-A5F5-80989D095C09}"/>
                  </a:ext>
                </a:extLst>
              </p:cNvPr>
              <p:cNvSpPr/>
              <p:nvPr/>
            </p:nvSpPr>
            <p:spPr>
              <a:xfrm>
                <a:off x="6218037" y="1549394"/>
                <a:ext cx="2016000" cy="2016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9BDF77E-746D-47C8-848D-FDAEC43911F7}"/>
                  </a:ext>
                </a:extLst>
              </p:cNvPr>
              <p:cNvPicPr>
                <a:picLocks/>
              </p:cNvPicPr>
              <p:nvPr/>
            </p:nvPicPr>
            <p:blipFill rotWithShape="1">
              <a:blip r:embed="rId7">
                <a:extLst>
                  <a:ext uri="{BEBA8EAE-BF5A-486C-A8C5-ECC9F3942E4B}">
                    <a14:imgProps xmlns:a14="http://schemas.microsoft.com/office/drawing/2010/main">
                      <a14:imgLayer r:embed="rId8">
                        <a14:imgEffect>
                          <a14:backgroundRemoval t="8696" b="79540" l="4290" r="98350">
                            <a14:foregroundMark x1="39604" y1="11253" x2="55446" y2="9207"/>
                            <a14:foregroundMark x1="29703" y1="70844" x2="66007" y2="69054"/>
                            <a14:foregroundMark x1="66007" y1="69054" x2="77558" y2="70844"/>
                            <a14:foregroundMark x1="10231" y1="74936" x2="42904" y2="67008"/>
                            <a14:foregroundMark x1="14521" y1="80563" x2="90759" y2="80051"/>
                            <a14:foregroundMark x1="90759" y1="80051" x2="90759" y2="80051"/>
                            <a14:foregroundMark x1="66997" y1="70077" x2="89439" y2="78517"/>
                            <a14:foregroundMark x1="89439" y1="78517" x2="94059" y2="79028"/>
                            <a14:foregroundMark x1="71947" y1="68286" x2="97360" y2="77494"/>
                            <a14:foregroundMark x1="6601" y1="76471" x2="37624" y2="65217"/>
                            <a14:foregroundMark x1="4620" y1="75192" x2="32343" y2="65985"/>
                            <a14:foregroundMark x1="7591" y1="75959" x2="33333" y2="65473"/>
                            <a14:foregroundMark x1="12871" y1="73657" x2="37294" y2="65729"/>
                            <a14:foregroundMark x1="37294" y1="65729" x2="35314" y2="65473"/>
                            <a14:foregroundMark x1="10891" y1="73146" x2="32013" y2="65217"/>
                            <a14:foregroundMark x1="17492" y1="70077" x2="36304" y2="65985"/>
                            <a14:foregroundMark x1="17492" y1="71100" x2="36634" y2="64194"/>
                            <a14:foregroundMark x1="83498" y1="70844" x2="98350" y2="73657"/>
                          </a14:backgroundRemoval>
                        </a14:imgEffect>
                        <a14:imgEffect>
                          <a14:brightnessContrast bright="8000"/>
                        </a14:imgEffect>
                      </a14:imgLayer>
                    </a14:imgProps>
                  </a:ext>
                </a:extLst>
              </a:blip>
              <a:srcRect l="819" t="2578" r="2609" b="18467"/>
              <a:stretch/>
            </p:blipFill>
            <p:spPr>
              <a:xfrm>
                <a:off x="6218037" y="1549394"/>
                <a:ext cx="2016000" cy="2016001"/>
              </a:xfrm>
              <a:prstGeom prst="ellipse">
                <a:avLst/>
              </a:prstGeom>
              <a:ln w="38100">
                <a:solidFill>
                  <a:srgbClr val="00B1F9"/>
                </a:solidFill>
              </a:ln>
            </p:spPr>
          </p:pic>
        </p:grpSp>
      </p:grpSp>
      <p:grpSp>
        <p:nvGrpSpPr>
          <p:cNvPr id="48" name="Group 47">
            <a:extLst>
              <a:ext uri="{FF2B5EF4-FFF2-40B4-BE49-F238E27FC236}">
                <a16:creationId xmlns:a16="http://schemas.microsoft.com/office/drawing/2014/main" id="{04FDE84B-3CE2-4FC4-8B35-A72F565F482F}"/>
              </a:ext>
            </a:extLst>
          </p:cNvPr>
          <p:cNvGrpSpPr/>
          <p:nvPr/>
        </p:nvGrpSpPr>
        <p:grpSpPr>
          <a:xfrm>
            <a:off x="3564000" y="1524241"/>
            <a:ext cx="2087550" cy="3207161"/>
            <a:chOff x="3806880" y="1416057"/>
            <a:chExt cx="2087550" cy="3207161"/>
          </a:xfrm>
        </p:grpSpPr>
        <p:sp>
          <p:nvSpPr>
            <p:cNvPr id="46" name="Oval 45">
              <a:extLst>
                <a:ext uri="{FF2B5EF4-FFF2-40B4-BE49-F238E27FC236}">
                  <a16:creationId xmlns:a16="http://schemas.microsoft.com/office/drawing/2014/main" id="{984EE83B-297D-4A43-8F7E-501D043C6CCC}"/>
                </a:ext>
              </a:extLst>
            </p:cNvPr>
            <p:cNvSpPr/>
            <p:nvPr/>
          </p:nvSpPr>
          <p:spPr>
            <a:xfrm>
              <a:off x="3842655" y="1416057"/>
              <a:ext cx="2016000" cy="2016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188;p25">
              <a:extLst>
                <a:ext uri="{FF2B5EF4-FFF2-40B4-BE49-F238E27FC236}">
                  <a16:creationId xmlns:a16="http://schemas.microsoft.com/office/drawing/2014/main" id="{A72D62D8-27A9-46C6-8075-EB41F13EAEE3}"/>
                </a:ext>
              </a:extLst>
            </p:cNvPr>
            <p:cNvSpPr txBox="1"/>
            <p:nvPr/>
          </p:nvSpPr>
          <p:spPr>
            <a:xfrm>
              <a:off x="3806880" y="3538336"/>
              <a:ext cx="2087550" cy="1084882"/>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SRIRAM SANTHOSH. R</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2</a:t>
              </a:r>
              <a:r>
                <a:rPr lang="en" sz="1300" b="1" baseline="30000" dirty="0">
                  <a:latin typeface="+mj-lt"/>
                  <a:ea typeface="Source Code Pro"/>
                  <a:cs typeface="Source Code Pro"/>
                  <a:sym typeface="Source Code Pro"/>
                </a:rPr>
                <a:t>ND</a:t>
              </a:r>
              <a:r>
                <a:rPr lang="en" sz="1300" b="1" dirty="0">
                  <a:latin typeface="+mj-lt"/>
                  <a:ea typeface="Source Code Pro"/>
                  <a:cs typeface="Source Code Pro"/>
                  <a:sym typeface="Source Code Pro"/>
                </a:rPr>
                <a:t> YEAR ECE</a:t>
              </a:r>
            </a:p>
            <a:p>
              <a:pPr marL="0" lvl="0" indent="0" algn="ctr" rtl="0">
                <a:lnSpc>
                  <a:spcPct val="150000"/>
                </a:lnSpc>
                <a:spcBef>
                  <a:spcPts val="0"/>
                </a:spcBef>
                <a:spcAft>
                  <a:spcPts val="0"/>
                </a:spcAft>
                <a:buNone/>
              </a:pPr>
              <a:r>
                <a:rPr lang="en" sz="1300" b="1" dirty="0">
                  <a:latin typeface="+mj-lt"/>
                  <a:ea typeface="Source Code Pro"/>
                  <a:cs typeface="Source Code Pro"/>
                  <a:sym typeface="Source Code Pro"/>
                </a:rPr>
                <a:t>SSREC</a:t>
              </a:r>
            </a:p>
          </p:txBody>
        </p:sp>
        <p:pic>
          <p:nvPicPr>
            <p:cNvPr id="18" name="Picture 17">
              <a:extLst>
                <a:ext uri="{FF2B5EF4-FFF2-40B4-BE49-F238E27FC236}">
                  <a16:creationId xmlns:a16="http://schemas.microsoft.com/office/drawing/2014/main" id="{9282647B-63E8-4914-B828-6A2862B44B9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7186" b="96707" l="3986" r="98551">
                          <a14:foregroundMark x1="3986" y1="90719" x2="86232" y2="89521"/>
                          <a14:foregroundMark x1="86232" y1="89521" x2="94203" y2="92216"/>
                          <a14:foregroundMark x1="40580" y1="12275" x2="39855" y2="10180"/>
                          <a14:foregroundMark x1="48913" y1="11677" x2="53261" y2="7485"/>
                          <a14:foregroundMark x1="5435" y1="80240" x2="3986" y2="96707"/>
                          <a14:foregroundMark x1="92391" y1="88024" x2="98551" y2="86527"/>
                        </a14:backgroundRemoval>
                      </a14:imgEffect>
                      <a14:imgEffect>
                        <a14:saturation sat="88000"/>
                      </a14:imgEffect>
                      <a14:imgEffect>
                        <a14:brightnessContrast bright="2000"/>
                      </a14:imgEffect>
                    </a14:imgLayer>
                  </a14:imgProps>
                </a:ext>
              </a:extLst>
            </a:blip>
            <a:srcRect l="-3720" r="-4179" b="10832"/>
            <a:stretch/>
          </p:blipFill>
          <p:spPr>
            <a:xfrm>
              <a:off x="3842655" y="1416057"/>
              <a:ext cx="2016000" cy="2016000"/>
            </a:xfrm>
            <a:prstGeom prst="ellipse">
              <a:avLst/>
            </a:prstGeom>
            <a:ln w="38100">
              <a:solidFill>
                <a:srgbClr val="00B1F9"/>
              </a:solidFill>
            </a:ln>
          </p:spPr>
        </p:pic>
      </p:grpSp>
      <p:sp>
        <p:nvSpPr>
          <p:cNvPr id="36" name="Google Shape;66;p14">
            <a:extLst>
              <a:ext uri="{FF2B5EF4-FFF2-40B4-BE49-F238E27FC236}">
                <a16:creationId xmlns:a16="http://schemas.microsoft.com/office/drawing/2014/main" id="{4AB3074D-6D8F-4CC7-BA6B-609D6F6C3720}"/>
              </a:ext>
            </a:extLst>
          </p:cNvPr>
          <p:cNvSpPr txBox="1"/>
          <p:nvPr/>
        </p:nvSpPr>
        <p:spPr>
          <a:xfrm>
            <a:off x="226808" y="605378"/>
            <a:ext cx="8520000" cy="706082"/>
          </a:xfrm>
          <a:prstGeom prst="rect">
            <a:avLst/>
          </a:prstGeom>
          <a:noFill/>
          <a:ln>
            <a:noFill/>
          </a:ln>
        </p:spPr>
        <p:txBody>
          <a:bodyPr spcFirstLastPara="1" wrap="square" lIns="91425" tIns="91425" rIns="91425" bIns="91425" anchor="t" anchorCtr="0">
            <a:noAutofit/>
          </a:bodyPr>
          <a:lstStyle/>
          <a:p>
            <a:pPr marL="258401" marR="19050" lvl="0" algn="ctr" rtl="0">
              <a:spcBef>
                <a:spcPts val="1000"/>
              </a:spcBef>
              <a:spcAft>
                <a:spcPts val="0"/>
              </a:spcAft>
              <a:buClr>
                <a:srgbClr val="CC0000"/>
              </a:buClr>
              <a:buSzPts val="1600"/>
            </a:pPr>
            <a:r>
              <a:rPr lang="en-GB" sz="2400" b="1" spc="400" dirty="0">
                <a:solidFill>
                  <a:srgbClr val="CC0000"/>
                </a:solidFill>
                <a:latin typeface="Montserrat" panose="00000500000000000000" pitchFamily="2" charset="0"/>
                <a:ea typeface="Source Code Pro"/>
                <a:cs typeface="Source Code Pro"/>
                <a:sym typeface="Source Code Pro"/>
              </a:rPr>
              <a:t>TROUBLESHOOTERS</a:t>
            </a:r>
            <a:r>
              <a:rPr lang="en" sz="2400" b="1" spc="400" dirty="0">
                <a:latin typeface="Montserrat" panose="00000500000000000000" pitchFamily="2" charset="0"/>
                <a:ea typeface="Source Code Pro"/>
                <a:cs typeface="Source Code Pro"/>
                <a:sym typeface="Source Code Pro"/>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5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anim calcmode="lin" valueType="num">
                                      <p:cBhvr>
                                        <p:cTn id="8" dur="250" fill="hold"/>
                                        <p:tgtEl>
                                          <p:spTgt spid="48"/>
                                        </p:tgtEl>
                                        <p:attrNameLst>
                                          <p:attrName>ppt_x</p:attrName>
                                        </p:attrNameLst>
                                      </p:cBhvr>
                                      <p:tavLst>
                                        <p:tav tm="0">
                                          <p:val>
                                            <p:strVal val="#ppt_x"/>
                                          </p:val>
                                        </p:tav>
                                        <p:tav tm="100000">
                                          <p:val>
                                            <p:strVal val="#ppt_x"/>
                                          </p:val>
                                        </p:tav>
                                      </p:tavLst>
                                    </p:anim>
                                    <p:anim calcmode="lin" valueType="num">
                                      <p:cBhvr>
                                        <p:cTn id="9" dur="25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250"/>
                                        <p:tgtEl>
                                          <p:spTgt spid="39"/>
                                        </p:tgtEl>
                                      </p:cBhvr>
                                    </p:animEffect>
                                    <p:anim calcmode="lin" valueType="num">
                                      <p:cBhvr>
                                        <p:cTn id="14" dur="250" fill="hold"/>
                                        <p:tgtEl>
                                          <p:spTgt spid="39"/>
                                        </p:tgtEl>
                                        <p:attrNameLst>
                                          <p:attrName>ppt_x</p:attrName>
                                        </p:attrNameLst>
                                      </p:cBhvr>
                                      <p:tavLst>
                                        <p:tav tm="0">
                                          <p:val>
                                            <p:strVal val="#ppt_x"/>
                                          </p:val>
                                        </p:tav>
                                        <p:tav tm="100000">
                                          <p:val>
                                            <p:strVal val="#ppt_x"/>
                                          </p:val>
                                        </p:tav>
                                      </p:tavLst>
                                    </p:anim>
                                    <p:anim calcmode="lin" valueType="num">
                                      <p:cBhvr>
                                        <p:cTn id="15" dur="250" fill="hold"/>
                                        <p:tgtEl>
                                          <p:spTgt spid="3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250"/>
                                        <p:tgtEl>
                                          <p:spTgt spid="55"/>
                                        </p:tgtEl>
                                      </p:cBhvr>
                                    </p:animEffect>
                                    <p:anim calcmode="lin" valueType="num">
                                      <p:cBhvr>
                                        <p:cTn id="19" dur="250" fill="hold"/>
                                        <p:tgtEl>
                                          <p:spTgt spid="55"/>
                                        </p:tgtEl>
                                        <p:attrNameLst>
                                          <p:attrName>ppt_x</p:attrName>
                                        </p:attrNameLst>
                                      </p:cBhvr>
                                      <p:tavLst>
                                        <p:tav tm="0">
                                          <p:val>
                                            <p:strVal val="#ppt_x"/>
                                          </p:val>
                                        </p:tav>
                                        <p:tav tm="100000">
                                          <p:val>
                                            <p:strVal val="#ppt_x"/>
                                          </p:val>
                                        </p:tav>
                                      </p:tavLst>
                                    </p:anim>
                                    <p:anim calcmode="lin" valueType="num">
                                      <p:cBhvr>
                                        <p:cTn id="20" dur="2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5"/>
          <p:cNvSpPr txBox="1"/>
          <p:nvPr/>
        </p:nvSpPr>
        <p:spPr>
          <a:xfrm>
            <a:off x="311995" y="550482"/>
            <a:ext cx="8441100" cy="2649920"/>
          </a:xfrm>
          <a:prstGeom prst="rect">
            <a:avLst/>
          </a:prstGeom>
          <a:noFill/>
          <a:ln>
            <a:noFill/>
          </a:ln>
        </p:spPr>
        <p:txBody>
          <a:bodyPr spcFirstLastPara="1" wrap="square" lIns="91425" tIns="91425" rIns="91425" bIns="91425" anchor="t" anchorCtr="0">
            <a:noAutofit/>
          </a:bodyPr>
          <a:lstStyle/>
          <a:p>
            <a:pPr marL="360000" marR="19050" lvl="0" indent="-390525" algn="just" rtl="0">
              <a:lnSpc>
                <a:spcPct val="150000"/>
              </a:lnSpc>
              <a:spcBef>
                <a:spcPts val="1000"/>
              </a:spcBef>
              <a:spcAft>
                <a:spcPts val="0"/>
              </a:spcAft>
              <a:buSzPts val="1800"/>
              <a:buChar char="●"/>
            </a:pPr>
            <a:r>
              <a:rPr lang="en" dirty="0">
                <a:solidFill>
                  <a:srgbClr val="000000"/>
                </a:solidFill>
              </a:rPr>
              <a:t>People who are blind have difficulties moving around, reading text, and recognizing objects.</a:t>
            </a:r>
            <a:endParaRPr dirty="0">
              <a:solidFill>
                <a:srgbClr val="000000"/>
              </a:solidFill>
            </a:endParaRPr>
          </a:p>
          <a:p>
            <a:pPr marL="360000" marR="19050" lvl="0" indent="-390525" algn="just" rtl="0">
              <a:lnSpc>
                <a:spcPct val="150000"/>
              </a:lnSpc>
              <a:spcBef>
                <a:spcPts val="1000"/>
              </a:spcBef>
              <a:spcAft>
                <a:spcPts val="0"/>
              </a:spcAft>
              <a:buClr>
                <a:srgbClr val="000000"/>
              </a:buClr>
              <a:buSzPts val="1800"/>
              <a:buChar char="●"/>
            </a:pPr>
            <a:r>
              <a:rPr lang="en" dirty="0">
                <a:solidFill>
                  <a:srgbClr val="000000"/>
                </a:solidFill>
              </a:rPr>
              <a:t>White canes and assistive technologies to detect proximities are available on the market, but they don't help in identifying the object.</a:t>
            </a:r>
          </a:p>
          <a:p>
            <a:pPr marL="360000" marR="19050" indent="-390525" algn="just">
              <a:lnSpc>
                <a:spcPct val="150000"/>
              </a:lnSpc>
              <a:spcBef>
                <a:spcPts val="1000"/>
              </a:spcBef>
              <a:buSzPts val="1800"/>
              <a:buFont typeface="Arial"/>
              <a:buChar char="●"/>
            </a:pPr>
            <a:r>
              <a:rPr lang="en-US" dirty="0">
                <a:solidFill>
                  <a:schemeClr val="dk1"/>
                </a:solidFill>
                <a:highlight>
                  <a:srgbClr val="FFFFFF"/>
                </a:highlight>
              </a:rPr>
              <a:t>1.4 million blind children in the world. </a:t>
            </a:r>
            <a:r>
              <a:rPr lang="en-US" dirty="0">
                <a:solidFill>
                  <a:schemeClr val="accent2"/>
                </a:solidFill>
                <a:highlight>
                  <a:srgbClr val="FFFFFF"/>
                </a:highlight>
              </a:rPr>
              <a:t>At least 200,000 children in India have severe visual impairment or blindness. </a:t>
            </a:r>
            <a:endParaRPr dirty="0">
              <a:solidFill>
                <a:srgbClr val="000000"/>
              </a:solidFill>
            </a:endParaRPr>
          </a:p>
          <a:p>
            <a:pPr marL="360000" marR="19050" lvl="0" indent="-390525" algn="just" rtl="0">
              <a:lnSpc>
                <a:spcPct val="150000"/>
              </a:lnSpc>
              <a:spcBef>
                <a:spcPts val="1000"/>
              </a:spcBef>
              <a:spcAft>
                <a:spcPts val="800"/>
              </a:spcAft>
              <a:buClr>
                <a:srgbClr val="000000"/>
              </a:buClr>
              <a:buSzPts val="1800"/>
              <a:buChar char="●"/>
            </a:pPr>
            <a:r>
              <a:rPr lang="en" dirty="0">
                <a:solidFill>
                  <a:srgbClr val="000000"/>
                </a:solidFill>
              </a:rPr>
              <a:t>People who are blind can read only Braille text and Braille is not available everywhere they go.</a:t>
            </a:r>
            <a:endParaRPr dirty="0">
              <a:solidFill>
                <a:srgbClr val="000000"/>
              </a:solidFill>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5" name="Google Shape;84;p16">
            <a:extLst>
              <a:ext uri="{FF2B5EF4-FFF2-40B4-BE49-F238E27FC236}">
                <a16:creationId xmlns:a16="http://schemas.microsoft.com/office/drawing/2014/main" id="{91D623F1-75BC-4D35-BA2D-D4C9B05A4244}"/>
              </a:ext>
            </a:extLst>
          </p:cNvPr>
          <p:cNvPicPr preferRelativeResize="0">
            <a:picLocks noChangeAspect="1"/>
          </p:cNvPicPr>
          <p:nvPr/>
        </p:nvPicPr>
        <p:blipFill rotWithShape="1">
          <a:blip r:embed="rId3">
            <a:alphaModFix/>
          </a:blip>
          <a:srcRect t="16023" b="13791"/>
          <a:stretch/>
        </p:blipFill>
        <p:spPr>
          <a:xfrm>
            <a:off x="636381" y="3263220"/>
            <a:ext cx="4462393" cy="1709772"/>
          </a:xfrm>
          <a:prstGeom prst="rect">
            <a:avLst/>
          </a:prstGeom>
          <a:noFill/>
          <a:ln>
            <a:noFill/>
          </a:ln>
        </p:spPr>
      </p:pic>
      <p:sp>
        <p:nvSpPr>
          <p:cNvPr id="6" name="Google Shape;54;p13">
            <a:extLst>
              <a:ext uri="{FF2B5EF4-FFF2-40B4-BE49-F238E27FC236}">
                <a16:creationId xmlns:a16="http://schemas.microsoft.com/office/drawing/2014/main" id="{A31874C7-5EE6-45F2-A756-031B2DB0B7EB}"/>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6;p39">
            <a:extLst>
              <a:ext uri="{FF2B5EF4-FFF2-40B4-BE49-F238E27FC236}">
                <a16:creationId xmlns:a16="http://schemas.microsoft.com/office/drawing/2014/main" id="{C957E44E-9687-4CDA-8C05-C79BE5C849C8}"/>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Source Code Pro"/>
                <a:ea typeface="Source Code Pro"/>
                <a:cs typeface="Source Code Pro"/>
                <a:sym typeface="Source Code Pro"/>
              </a:rPr>
              <a:t>PROBLEM STATEMENT</a:t>
            </a:r>
            <a:endParaRPr sz="2400" b="1" i="0" u="none" strike="noStrike" cap="none" dirty="0">
              <a:latin typeface="Source Code Pro"/>
              <a:ea typeface="Source Code Pro"/>
              <a:cs typeface="Source Code Pro"/>
              <a:sym typeface="Source Code Pro"/>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2" name="Group 1">
            <a:extLst>
              <a:ext uri="{FF2B5EF4-FFF2-40B4-BE49-F238E27FC236}">
                <a16:creationId xmlns:a16="http://schemas.microsoft.com/office/drawing/2014/main" id="{223DB62F-2274-4374-B36B-17BA7F4B6A70}"/>
              </a:ext>
            </a:extLst>
          </p:cNvPr>
          <p:cNvGrpSpPr/>
          <p:nvPr/>
        </p:nvGrpSpPr>
        <p:grpSpPr>
          <a:xfrm>
            <a:off x="397191" y="904876"/>
            <a:ext cx="4755833" cy="3333749"/>
            <a:chOff x="397191" y="342900"/>
            <a:chExt cx="4755833" cy="3333749"/>
          </a:xfrm>
        </p:grpSpPr>
        <p:pic>
          <p:nvPicPr>
            <p:cNvPr id="89" name="Google Shape;89;p17"/>
            <p:cNvPicPr preferRelativeResize="0"/>
            <p:nvPr/>
          </p:nvPicPr>
          <p:blipFill rotWithShape="1">
            <a:blip r:embed="rId3">
              <a:alphaModFix/>
            </a:blip>
            <a:srcRect l="8745" t="-216" r="10923" b="202"/>
            <a:stretch/>
          </p:blipFill>
          <p:spPr>
            <a:xfrm>
              <a:off x="397191" y="342900"/>
              <a:ext cx="4755833" cy="3333749"/>
            </a:xfrm>
            <a:prstGeom prst="rect">
              <a:avLst/>
            </a:prstGeom>
            <a:noFill/>
            <a:ln>
              <a:noFill/>
            </a:ln>
          </p:spPr>
        </p:pic>
        <p:sp>
          <p:nvSpPr>
            <p:cNvPr id="92" name="Google Shape;92;p17"/>
            <p:cNvSpPr txBox="1"/>
            <p:nvPr/>
          </p:nvSpPr>
          <p:spPr>
            <a:xfrm>
              <a:off x="510542" y="416405"/>
              <a:ext cx="1555200" cy="831300"/>
            </a:xfrm>
            <a:prstGeom prst="rect">
              <a:avLst/>
            </a:prstGeom>
            <a:noFill/>
            <a:ln>
              <a:noFill/>
            </a:ln>
            <a:effectLst>
              <a:outerShdw blurRad="57150" dist="28575" dir="5400000" algn="bl" rotWithShape="0">
                <a:srgbClr val="FFFFFF">
                  <a:alpha val="96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Source Code Pro Black"/>
                  <a:ea typeface="Source Code Pro Black"/>
                  <a:cs typeface="Source Code Pro Black"/>
                  <a:sym typeface="Source Code Pro Black"/>
                </a:rPr>
                <a:t>BRAILLE SCRIPT</a:t>
              </a:r>
              <a:endParaRPr sz="2100" dirty="0">
                <a:latin typeface="Source Code Pro Black"/>
                <a:ea typeface="Source Code Pro Black"/>
                <a:cs typeface="Source Code Pro Black"/>
                <a:sym typeface="Source Code Pro Black"/>
              </a:endParaRPr>
            </a:p>
          </p:txBody>
        </p:sp>
      </p:grpSp>
      <p:grpSp>
        <p:nvGrpSpPr>
          <p:cNvPr id="3" name="Group 2">
            <a:extLst>
              <a:ext uri="{FF2B5EF4-FFF2-40B4-BE49-F238E27FC236}">
                <a16:creationId xmlns:a16="http://schemas.microsoft.com/office/drawing/2014/main" id="{C631618E-A39B-4919-80DB-C7B2C767606E}"/>
              </a:ext>
            </a:extLst>
          </p:cNvPr>
          <p:cNvGrpSpPr/>
          <p:nvPr/>
        </p:nvGrpSpPr>
        <p:grpSpPr>
          <a:xfrm>
            <a:off x="5547408" y="606724"/>
            <a:ext cx="3199400" cy="3930053"/>
            <a:chOff x="5547408" y="939204"/>
            <a:chExt cx="3199400" cy="3930053"/>
          </a:xfrm>
        </p:grpSpPr>
        <p:pic>
          <p:nvPicPr>
            <p:cNvPr id="90" name="Google Shape;90;p17"/>
            <p:cNvPicPr preferRelativeResize="0"/>
            <p:nvPr/>
          </p:nvPicPr>
          <p:blipFill rotWithShape="1">
            <a:blip r:embed="rId4">
              <a:alphaModFix/>
            </a:blip>
            <a:srcRect l="24798" t="12658" r="32192" b="3917"/>
            <a:stretch/>
          </p:blipFill>
          <p:spPr>
            <a:xfrm>
              <a:off x="5547408" y="939204"/>
              <a:ext cx="3199400" cy="3930053"/>
            </a:xfrm>
            <a:prstGeom prst="rect">
              <a:avLst/>
            </a:prstGeom>
            <a:noFill/>
            <a:ln>
              <a:noFill/>
            </a:ln>
          </p:spPr>
        </p:pic>
        <p:sp>
          <p:nvSpPr>
            <p:cNvPr id="93" name="Google Shape;93;p17"/>
            <p:cNvSpPr txBox="1"/>
            <p:nvPr/>
          </p:nvSpPr>
          <p:spPr>
            <a:xfrm>
              <a:off x="5591908" y="4037957"/>
              <a:ext cx="1555200" cy="831300"/>
            </a:xfrm>
            <a:prstGeom prst="rect">
              <a:avLst/>
            </a:prstGeom>
            <a:noFill/>
            <a:ln>
              <a:noFill/>
            </a:ln>
            <a:effectLst>
              <a:outerShdw blurRad="57150" dist="28575" dir="5400000" algn="bl" rotWithShape="0">
                <a:srgbClr val="FFFFFF">
                  <a:alpha val="96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Source Code Pro Black"/>
                  <a:ea typeface="Source Code Pro Black"/>
                  <a:cs typeface="Source Code Pro Black"/>
                  <a:sym typeface="Source Code Pro Black"/>
                </a:rPr>
                <a:t>WHITE CANE</a:t>
              </a:r>
              <a:endParaRPr sz="2100" dirty="0">
                <a:latin typeface="Source Code Pro Black"/>
                <a:ea typeface="Source Code Pro Black"/>
                <a:cs typeface="Source Code Pro Black"/>
                <a:sym typeface="Source Code Pro Black"/>
              </a:endParaRPr>
            </a:p>
          </p:txBody>
        </p:sp>
      </p:grpSp>
      <p:sp>
        <p:nvSpPr>
          <p:cNvPr id="95" name="Google Shape;9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8"/>
          <p:cNvSpPr txBox="1"/>
          <p:nvPr/>
        </p:nvSpPr>
        <p:spPr>
          <a:xfrm>
            <a:off x="312000" y="623383"/>
            <a:ext cx="8441100" cy="4365699"/>
          </a:xfrm>
          <a:prstGeom prst="rect">
            <a:avLst/>
          </a:prstGeom>
          <a:noFill/>
          <a:ln>
            <a:noFill/>
          </a:ln>
        </p:spPr>
        <p:txBody>
          <a:bodyPr spcFirstLastPara="1" wrap="square" lIns="91425" tIns="91425" rIns="91425" bIns="91425" anchor="t" anchorCtr="0">
            <a:noAutofit/>
          </a:bodyPr>
          <a:lstStyle/>
          <a:p>
            <a:pPr marL="285750" indent="-285750" algn="just" rtl="0" fontAlgn="base">
              <a:lnSpc>
                <a:spcPct val="150000"/>
              </a:lnSpc>
              <a:spcBef>
                <a:spcPts val="100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The proposed idea is to develop an assistive device for the visually impaired.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Our project is an object recognition, text recognition, proximity detection and fall detection system.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This device can be utilized by any adult or child unless the person is not deaf.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With the press of the 1st button, the person can detect any object and hear it as audio, with the press of the 2nd button, the person can recognize text and hear the text.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At other times the device is on standby to avoid unwanted recognition and confusion.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Incase the individual fall down, the device has an emergency mode where the family members are intimated the location.    </a:t>
            </a:r>
          </a:p>
          <a:p>
            <a:pPr marL="285750" indent="-285750" algn="just" rtl="0" fontAlgn="base">
              <a:lnSpc>
                <a:spcPct val="150000"/>
              </a:lnSpc>
              <a:spcBef>
                <a:spcPts val="0"/>
              </a:spcBef>
              <a:spcAft>
                <a:spcPts val="10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But, the proximity detection stay’s on the whole time when the device is powered on. </a:t>
            </a:r>
          </a:p>
          <a:p>
            <a:pPr marL="285750" indent="-285750" algn="just" rtl="0" fontAlgn="base">
              <a:lnSpc>
                <a:spcPct val="150000"/>
              </a:lnSpc>
              <a:spcBef>
                <a:spcPts val="0"/>
              </a:spcBef>
              <a:spcAft>
                <a:spcPts val="1000"/>
              </a:spcAft>
              <a:buFont typeface="Arial" panose="020B0604020202020204" pitchFamily="34" charset="0"/>
              <a:buChar char="•"/>
            </a:pPr>
            <a:r>
              <a:rPr lang="en-US" dirty="0">
                <a:latin typeface="Arial" panose="020B0604020202020204" pitchFamily="34" charset="0"/>
              </a:rPr>
              <a:t>Audio output is to be given in the user’s preferred regional language. </a:t>
            </a:r>
            <a:endParaRPr lang="en-US" b="0" i="0" u="none" strike="noStrike" dirty="0">
              <a:solidFill>
                <a:srgbClr val="000000"/>
              </a:solidFill>
              <a:effectLst/>
              <a:latin typeface="Arial" panose="020B0604020202020204" pitchFamily="34" charset="0"/>
            </a:endParaRPr>
          </a:p>
        </p:txBody>
      </p:sp>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5" name="Google Shape;54;p13">
            <a:extLst>
              <a:ext uri="{FF2B5EF4-FFF2-40B4-BE49-F238E27FC236}">
                <a16:creationId xmlns:a16="http://schemas.microsoft.com/office/drawing/2014/main" id="{875A74D6-D9E1-4CDF-B2F3-8BE4C194CB51}"/>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6;p39">
            <a:extLst>
              <a:ext uri="{FF2B5EF4-FFF2-40B4-BE49-F238E27FC236}">
                <a16:creationId xmlns:a16="http://schemas.microsoft.com/office/drawing/2014/main" id="{8302D45A-3FDE-4595-936A-4CC608821294}"/>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Source Code Pro"/>
                <a:ea typeface="Source Code Pro"/>
                <a:cs typeface="Source Code Pro"/>
                <a:sym typeface="Source Code Pro"/>
              </a:rPr>
              <a:t>OUR SOLUTION</a:t>
            </a:r>
            <a:endParaRPr lang="en" sz="2400" b="1" i="0" u="none" strike="noStrike" cap="none" dirty="0">
              <a:latin typeface="Source Code Pro"/>
              <a:ea typeface="Source Code Pro"/>
              <a:cs typeface="Source Code Pro"/>
              <a:sym typeface="Source Code Pro"/>
            </a:endParaRPr>
          </a:p>
        </p:txBody>
      </p:sp>
    </p:spTree>
    <p:extLst>
      <p:ext uri="{BB962C8B-B14F-4D97-AF65-F5344CB8AC3E}">
        <p14:creationId xmlns:p14="http://schemas.microsoft.com/office/powerpoint/2010/main" val="9629908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8"/>
          <p:cNvSpPr txBox="1"/>
          <p:nvPr/>
        </p:nvSpPr>
        <p:spPr>
          <a:xfrm>
            <a:off x="312000" y="2652887"/>
            <a:ext cx="8441100" cy="2099734"/>
          </a:xfrm>
          <a:prstGeom prst="rect">
            <a:avLst/>
          </a:prstGeom>
          <a:noFill/>
          <a:ln>
            <a:noFill/>
          </a:ln>
        </p:spPr>
        <p:txBody>
          <a:bodyPr spcFirstLastPara="1" wrap="square" lIns="91425" tIns="91425" rIns="91425" bIns="91425" anchor="t" anchorCtr="0">
            <a:noAutofit/>
          </a:bodyPr>
          <a:lstStyle/>
          <a:p>
            <a:pPr marL="400050" indent="-285750" rtl="0">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The well being and health of a visually impaired person is important.</a:t>
            </a:r>
            <a:endParaRPr lang="en-US" b="0" dirty="0">
              <a:effectLst/>
            </a:endParaRPr>
          </a:p>
          <a:p>
            <a:pPr marL="400050" indent="-285750" rtl="0">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 device for these blind people will help them with a good mental health and provoke good emotions.</a:t>
            </a:r>
          </a:p>
          <a:p>
            <a:pPr marL="400050" indent="-285750" rtl="0">
              <a:lnSpc>
                <a:spcPct val="150000"/>
              </a:lnSpc>
              <a:spcBef>
                <a:spcPts val="0"/>
              </a:spcBef>
              <a:spcAft>
                <a:spcPts val="0"/>
              </a:spcAft>
              <a:buFont typeface="Arial" panose="020B0604020202020204" pitchFamily="34" charset="0"/>
              <a:buChar char="•"/>
            </a:pPr>
            <a:r>
              <a:rPr lang="en-US" b="0" dirty="0">
                <a:effectLst/>
                <a:latin typeface="Arial" panose="020B0604020202020204" pitchFamily="34" charset="0"/>
              </a:rPr>
              <a:t>Vi</a:t>
            </a:r>
            <a:r>
              <a:rPr lang="en-US" dirty="0">
                <a:latin typeface="Arial" panose="020B0604020202020204" pitchFamily="34" charset="0"/>
              </a:rPr>
              <a:t>sually impaired can’t be discriminated just because of their illness. They also have to be treated EQUALLY!</a:t>
            </a:r>
          </a:p>
          <a:p>
            <a:pPr marL="400050" indent="-285750" rtl="0">
              <a:lnSpc>
                <a:spcPct val="150000"/>
              </a:lnSpc>
              <a:spcBef>
                <a:spcPts val="0"/>
              </a:spcBef>
              <a:spcAft>
                <a:spcPts val="0"/>
              </a:spcAft>
              <a:buFont typeface="Arial" panose="020B0604020202020204" pitchFamily="34" charset="0"/>
              <a:buChar char="•"/>
            </a:pPr>
            <a:r>
              <a:rPr lang="en-US" dirty="0">
                <a:latin typeface="Arial" panose="020B0604020202020204" pitchFamily="34" charset="0"/>
              </a:rPr>
              <a:t>Visually impaired must also get the basic education without any barriers. </a:t>
            </a:r>
          </a:p>
          <a:p>
            <a:pPr marL="400050" indent="-285750" rtl="0">
              <a:lnSpc>
                <a:spcPct val="150000"/>
              </a:lnSpc>
              <a:spcBef>
                <a:spcPts val="0"/>
              </a:spcBef>
              <a:spcAft>
                <a:spcPts val="0"/>
              </a:spcAft>
              <a:buFont typeface="Arial" panose="020B0604020202020204" pitchFamily="34" charset="0"/>
              <a:buChar char="•"/>
            </a:pPr>
            <a:endParaRPr lang="en-US" b="0" dirty="0">
              <a:effectLst/>
            </a:endParaRPr>
          </a:p>
          <a:p>
            <a:br>
              <a:rPr lang="en-US" dirty="0"/>
            </a:br>
            <a:endParaRPr lang="en-US" dirty="0">
              <a:solidFill>
                <a:srgbClr val="000000"/>
              </a:solidFill>
            </a:endParaRPr>
          </a:p>
        </p:txBody>
      </p:sp>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5" name="Google Shape;54;p13">
            <a:extLst>
              <a:ext uri="{FF2B5EF4-FFF2-40B4-BE49-F238E27FC236}">
                <a16:creationId xmlns:a16="http://schemas.microsoft.com/office/drawing/2014/main" id="{875A74D6-D9E1-4CDF-B2F3-8BE4C194CB51}"/>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6;p39">
            <a:extLst>
              <a:ext uri="{FF2B5EF4-FFF2-40B4-BE49-F238E27FC236}">
                <a16:creationId xmlns:a16="http://schemas.microsoft.com/office/drawing/2014/main" id="{8302D45A-3FDE-4595-936A-4CC608821294}"/>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dirty="0">
                <a:latin typeface="Source Code Pro"/>
                <a:ea typeface="Source Code Pro"/>
                <a:cs typeface="Source Code Pro"/>
                <a:sym typeface="Source Code Pro"/>
              </a:rPr>
              <a:t>R</a:t>
            </a:r>
            <a:r>
              <a:rPr lang="en-GB" sz="2400" b="1" dirty="0">
                <a:latin typeface="Source Code Pro"/>
                <a:ea typeface="Source Code Pro"/>
                <a:cs typeface="Source Code Pro"/>
                <a:sym typeface="Source Code Pro"/>
              </a:rPr>
              <a:t>ELEVANCE T0 SDG</a:t>
            </a:r>
            <a:endParaRPr lang="en" sz="2400" b="1" i="0" u="none" strike="noStrike" cap="none" dirty="0">
              <a:latin typeface="Source Code Pro"/>
              <a:ea typeface="Source Code Pro"/>
              <a:cs typeface="Source Code Pro"/>
              <a:sym typeface="Source Code Pro"/>
            </a:endParaRPr>
          </a:p>
        </p:txBody>
      </p:sp>
      <p:grpSp>
        <p:nvGrpSpPr>
          <p:cNvPr id="2" name="Group 1">
            <a:extLst>
              <a:ext uri="{FF2B5EF4-FFF2-40B4-BE49-F238E27FC236}">
                <a16:creationId xmlns:a16="http://schemas.microsoft.com/office/drawing/2014/main" id="{35BAC27F-6D58-40D0-864A-3CAC605F9E9E}"/>
              </a:ext>
            </a:extLst>
          </p:cNvPr>
          <p:cNvGrpSpPr/>
          <p:nvPr/>
        </p:nvGrpSpPr>
        <p:grpSpPr>
          <a:xfrm>
            <a:off x="2049992" y="1029594"/>
            <a:ext cx="5044016" cy="1454150"/>
            <a:chOff x="1650295" y="1029594"/>
            <a:chExt cx="5044016" cy="1454150"/>
          </a:xfrm>
        </p:grpSpPr>
        <p:pic>
          <p:nvPicPr>
            <p:cNvPr id="6148" name="Picture 4" descr="Sustainable Development Goal 10: Reduced Inequalities">
              <a:extLst>
                <a:ext uri="{FF2B5EF4-FFF2-40B4-BE49-F238E27FC236}">
                  <a16:creationId xmlns:a16="http://schemas.microsoft.com/office/drawing/2014/main" id="{13940950-AD04-4AB5-AD38-61D0F4DF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228"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oal 3 | Department of Economic and Social Affairs">
              <a:extLst>
                <a:ext uri="{FF2B5EF4-FFF2-40B4-BE49-F238E27FC236}">
                  <a16:creationId xmlns:a16="http://schemas.microsoft.com/office/drawing/2014/main" id="{192112B7-7154-4121-88B6-8770723A5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295"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oal 4 | Department of Economic and Social Affairs">
              <a:extLst>
                <a:ext uri="{FF2B5EF4-FFF2-40B4-BE49-F238E27FC236}">
                  <a16:creationId xmlns:a16="http://schemas.microsoft.com/office/drawing/2014/main" id="{E4A0CF58-DCB1-46E3-9891-AFEACAA8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0161" y="1029594"/>
              <a:ext cx="1454150" cy="14541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713233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9" name="Google Shape;18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n-lt"/>
              </a:rPr>
              <a:t>7</a:t>
            </a:fld>
            <a:endParaRPr>
              <a:latin typeface="+mn-lt"/>
            </a:endParaRPr>
          </a:p>
        </p:txBody>
      </p:sp>
      <p:grpSp>
        <p:nvGrpSpPr>
          <p:cNvPr id="4" name="Group 3">
            <a:extLst>
              <a:ext uri="{FF2B5EF4-FFF2-40B4-BE49-F238E27FC236}">
                <a16:creationId xmlns:a16="http://schemas.microsoft.com/office/drawing/2014/main" id="{33CE470E-6495-41BD-8507-3B4A0E155FFF}"/>
              </a:ext>
            </a:extLst>
          </p:cNvPr>
          <p:cNvGrpSpPr>
            <a:grpSpLocks noChangeAspect="1"/>
          </p:cNvGrpSpPr>
          <p:nvPr/>
        </p:nvGrpSpPr>
        <p:grpSpPr>
          <a:xfrm>
            <a:off x="450196" y="1112403"/>
            <a:ext cx="1812369" cy="1182769"/>
            <a:chOff x="541510" y="1010354"/>
            <a:chExt cx="2244234" cy="1464608"/>
          </a:xfrm>
        </p:grpSpPr>
        <p:sp>
          <p:nvSpPr>
            <p:cNvPr id="188" name="Google Shape;188;p25"/>
            <p:cNvSpPr txBox="1"/>
            <p:nvPr/>
          </p:nvSpPr>
          <p:spPr>
            <a:xfrm>
              <a:off x="668573" y="2105660"/>
              <a:ext cx="200471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RASPBERRY PI ZERO W</a:t>
              </a:r>
              <a:endParaRPr sz="1200" b="1" dirty="0">
                <a:latin typeface="+mn-lt"/>
                <a:ea typeface="Source Code Pro"/>
                <a:cs typeface="Source Code Pro"/>
                <a:sym typeface="Source Code Pro"/>
              </a:endParaRPr>
            </a:p>
          </p:txBody>
        </p:sp>
        <p:pic>
          <p:nvPicPr>
            <p:cNvPr id="3074" name="Picture 2">
              <a:extLst>
                <a:ext uri="{FF2B5EF4-FFF2-40B4-BE49-F238E27FC236}">
                  <a16:creationId xmlns:a16="http://schemas.microsoft.com/office/drawing/2014/main" id="{0FF47E09-2B0E-4C6D-894C-28DA340CA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 t="20251" r="1739" b="17105"/>
            <a:stretch/>
          </p:blipFill>
          <p:spPr bwMode="auto">
            <a:xfrm>
              <a:off x="541510" y="1010354"/>
              <a:ext cx="2244234" cy="1097952"/>
            </a:xfrm>
            <a:prstGeom prst="roundRect">
              <a:avLst>
                <a:gd name="adj" fmla="val 10088"/>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D1C9981B-C018-40E5-977A-ED957090B89B}"/>
              </a:ext>
            </a:extLst>
          </p:cNvPr>
          <p:cNvGrpSpPr/>
          <p:nvPr/>
        </p:nvGrpSpPr>
        <p:grpSpPr>
          <a:xfrm>
            <a:off x="5729421" y="649099"/>
            <a:ext cx="1780900" cy="1922651"/>
            <a:chOff x="6564528" y="587544"/>
            <a:chExt cx="1780900" cy="1922651"/>
          </a:xfrm>
        </p:grpSpPr>
        <p:pic>
          <p:nvPicPr>
            <p:cNvPr id="3078" name="Picture 6" descr="HC-SR04 Ultrasonic Sensor Module at Rs 66/piece | Moti Nagar | New Delhi|  ID: 19727491430">
              <a:extLst>
                <a:ext uri="{FF2B5EF4-FFF2-40B4-BE49-F238E27FC236}">
                  <a16:creationId xmlns:a16="http://schemas.microsoft.com/office/drawing/2014/main" id="{4F7978D7-E929-4BCC-AE41-D94BC9185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528" y="587544"/>
              <a:ext cx="1780900" cy="1780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823793-6E94-4109-ACE7-6CBD1E9D5635}"/>
                </a:ext>
              </a:extLst>
            </p:cNvPr>
            <p:cNvSpPr txBox="1"/>
            <p:nvPr/>
          </p:nvSpPr>
          <p:spPr>
            <a:xfrm>
              <a:off x="6572378" y="2048530"/>
              <a:ext cx="1765200" cy="461665"/>
            </a:xfrm>
            <a:prstGeom prst="rect">
              <a:avLst/>
            </a:prstGeom>
            <a:noFill/>
          </p:spPr>
          <p:txBody>
            <a:bodyPr wrap="square">
              <a:spAutoFit/>
            </a:bodyPr>
            <a:lstStyle/>
            <a:p>
              <a:pPr algn="ctr" rtl="0">
                <a:spcBef>
                  <a:spcPts val="0"/>
                </a:spcBef>
                <a:spcAft>
                  <a:spcPts val="0"/>
                </a:spcAft>
              </a:pPr>
              <a:r>
                <a:rPr lang="en-GB" sz="1200" b="1" i="0" u="none" strike="noStrike" dirty="0">
                  <a:solidFill>
                    <a:srgbClr val="000000"/>
                  </a:solidFill>
                  <a:effectLst/>
                  <a:latin typeface="+mn-lt"/>
                </a:rPr>
                <a:t>ULTRASONIC SENSOR</a:t>
              </a:r>
              <a:endParaRPr lang="en-GB" sz="1200" dirty="0">
                <a:latin typeface="+mn-lt"/>
              </a:endParaRPr>
            </a:p>
          </p:txBody>
        </p:sp>
      </p:grpSp>
      <p:grpSp>
        <p:nvGrpSpPr>
          <p:cNvPr id="3" name="Group 2">
            <a:extLst>
              <a:ext uri="{FF2B5EF4-FFF2-40B4-BE49-F238E27FC236}">
                <a16:creationId xmlns:a16="http://schemas.microsoft.com/office/drawing/2014/main" id="{573D2907-57CD-4505-823F-15805B3ABB90}"/>
              </a:ext>
            </a:extLst>
          </p:cNvPr>
          <p:cNvGrpSpPr/>
          <p:nvPr/>
        </p:nvGrpSpPr>
        <p:grpSpPr>
          <a:xfrm>
            <a:off x="2373445" y="1107154"/>
            <a:ext cx="1765200" cy="1223322"/>
            <a:chOff x="3611822" y="1197136"/>
            <a:chExt cx="1765200" cy="1223322"/>
          </a:xfrm>
        </p:grpSpPr>
        <p:sp>
          <p:nvSpPr>
            <p:cNvPr id="14" name="Google Shape;199;p26">
              <a:extLst>
                <a:ext uri="{FF2B5EF4-FFF2-40B4-BE49-F238E27FC236}">
                  <a16:creationId xmlns:a16="http://schemas.microsoft.com/office/drawing/2014/main" id="{61373322-7735-4D44-9DD7-2266D6FDD2B2}"/>
                </a:ext>
              </a:extLst>
            </p:cNvPr>
            <p:cNvSpPr txBox="1"/>
            <p:nvPr/>
          </p:nvSpPr>
          <p:spPr>
            <a:xfrm>
              <a:off x="3611822" y="2051156"/>
              <a:ext cx="17652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RASPBERRY PI CAM</a:t>
              </a:r>
              <a:endParaRPr sz="1200" b="1" dirty="0">
                <a:latin typeface="+mn-lt"/>
                <a:ea typeface="Source Code Pro"/>
                <a:cs typeface="Source Code Pro"/>
                <a:sym typeface="Source Code Pro"/>
              </a:endParaRPr>
            </a:p>
          </p:txBody>
        </p:sp>
        <p:pic>
          <p:nvPicPr>
            <p:cNvPr id="16" name="Google Shape;287;p32">
              <a:extLst>
                <a:ext uri="{FF2B5EF4-FFF2-40B4-BE49-F238E27FC236}">
                  <a16:creationId xmlns:a16="http://schemas.microsoft.com/office/drawing/2014/main" id="{A47C49F2-2BFA-4497-8F94-6A68BE348C55}"/>
                </a:ext>
              </a:extLst>
            </p:cNvPr>
            <p:cNvPicPr preferRelativeResize="0">
              <a:picLocks noChangeAspect="1"/>
            </p:cNvPicPr>
            <p:nvPr/>
          </p:nvPicPr>
          <p:blipFill rotWithShape="1">
            <a:blip r:embed="rId5">
              <a:alphaModFix/>
            </a:blip>
            <a:srcRect l="18753" t="12352" r="20655" b="10635"/>
            <a:stretch/>
          </p:blipFill>
          <p:spPr>
            <a:xfrm>
              <a:off x="4063617" y="1197136"/>
              <a:ext cx="861610" cy="878529"/>
            </a:xfrm>
            <a:prstGeom prst="rect">
              <a:avLst/>
            </a:prstGeom>
            <a:noFill/>
            <a:ln>
              <a:noFill/>
            </a:ln>
          </p:spPr>
        </p:pic>
      </p:grpSp>
      <p:grpSp>
        <p:nvGrpSpPr>
          <p:cNvPr id="5" name="Group 4">
            <a:extLst>
              <a:ext uri="{FF2B5EF4-FFF2-40B4-BE49-F238E27FC236}">
                <a16:creationId xmlns:a16="http://schemas.microsoft.com/office/drawing/2014/main" id="{38F4B53B-5FBE-40D3-97F0-67F12A72F78C}"/>
              </a:ext>
            </a:extLst>
          </p:cNvPr>
          <p:cNvGrpSpPr/>
          <p:nvPr/>
        </p:nvGrpSpPr>
        <p:grpSpPr>
          <a:xfrm>
            <a:off x="4305136" y="913947"/>
            <a:ext cx="1200952" cy="1381225"/>
            <a:chOff x="5198091" y="886255"/>
            <a:chExt cx="1200952" cy="1381225"/>
          </a:xfrm>
        </p:grpSpPr>
        <p:pic>
          <p:nvPicPr>
            <p:cNvPr id="20" name="Google Shape;226;p28">
              <a:extLst>
                <a:ext uri="{FF2B5EF4-FFF2-40B4-BE49-F238E27FC236}">
                  <a16:creationId xmlns:a16="http://schemas.microsoft.com/office/drawing/2014/main" id="{463137C3-643C-4EBC-B144-E54467841655}"/>
                </a:ext>
              </a:extLst>
            </p:cNvPr>
            <p:cNvPicPr preferRelativeResize="0">
              <a:picLocks noChangeAspect="1"/>
            </p:cNvPicPr>
            <p:nvPr/>
          </p:nvPicPr>
          <p:blipFill>
            <a:blip r:embed="rId6">
              <a:alphaModFix/>
            </a:blip>
            <a:stretch>
              <a:fillRect/>
            </a:stretch>
          </p:blipFill>
          <p:spPr>
            <a:xfrm>
              <a:off x="5198091" y="886255"/>
              <a:ext cx="1200952" cy="1162275"/>
            </a:xfrm>
            <a:prstGeom prst="rect">
              <a:avLst/>
            </a:prstGeom>
            <a:noFill/>
            <a:ln>
              <a:noFill/>
            </a:ln>
          </p:spPr>
        </p:pic>
        <p:sp>
          <p:nvSpPr>
            <p:cNvPr id="29" name="Google Shape;199;p26">
              <a:extLst>
                <a:ext uri="{FF2B5EF4-FFF2-40B4-BE49-F238E27FC236}">
                  <a16:creationId xmlns:a16="http://schemas.microsoft.com/office/drawing/2014/main" id="{FFBF76E5-22A2-4F41-A226-51C67D757B81}"/>
                </a:ext>
              </a:extLst>
            </p:cNvPr>
            <p:cNvSpPr txBox="1"/>
            <p:nvPr/>
          </p:nvSpPr>
          <p:spPr>
            <a:xfrm>
              <a:off x="5198091" y="1898178"/>
              <a:ext cx="10429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VIBRATOR</a:t>
              </a:r>
              <a:endParaRPr sz="1200" b="1" dirty="0">
                <a:latin typeface="+mn-lt"/>
                <a:ea typeface="Source Code Pro"/>
                <a:cs typeface="Source Code Pro"/>
                <a:sym typeface="Source Code Pro"/>
              </a:endParaRPr>
            </a:p>
          </p:txBody>
        </p:sp>
      </p:grpSp>
      <p:grpSp>
        <p:nvGrpSpPr>
          <p:cNvPr id="12" name="Group 11">
            <a:extLst>
              <a:ext uri="{FF2B5EF4-FFF2-40B4-BE49-F238E27FC236}">
                <a16:creationId xmlns:a16="http://schemas.microsoft.com/office/drawing/2014/main" id="{6AD34776-3470-4DC7-8282-F76D2FF2908C}"/>
              </a:ext>
            </a:extLst>
          </p:cNvPr>
          <p:cNvGrpSpPr/>
          <p:nvPr/>
        </p:nvGrpSpPr>
        <p:grpSpPr>
          <a:xfrm>
            <a:off x="117522" y="2975619"/>
            <a:ext cx="1390290" cy="1938274"/>
            <a:chOff x="205204" y="2975619"/>
            <a:chExt cx="1390290" cy="1938274"/>
          </a:xfrm>
        </p:grpSpPr>
        <p:pic>
          <p:nvPicPr>
            <p:cNvPr id="17" name="Picture 2" descr="Arduino - ArduinoBoardProMini">
              <a:extLst>
                <a:ext uri="{FF2B5EF4-FFF2-40B4-BE49-F238E27FC236}">
                  <a16:creationId xmlns:a16="http://schemas.microsoft.com/office/drawing/2014/main" id="{7CB698C7-40DC-4F1E-8F80-784FAD09DF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09" t="24081" r="17234" b="22803"/>
            <a:stretch/>
          </p:blipFill>
          <p:spPr bwMode="auto">
            <a:xfrm rot="16200000">
              <a:off x="80513" y="3355698"/>
              <a:ext cx="1639674" cy="879516"/>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99;p26">
              <a:extLst>
                <a:ext uri="{FF2B5EF4-FFF2-40B4-BE49-F238E27FC236}">
                  <a16:creationId xmlns:a16="http://schemas.microsoft.com/office/drawing/2014/main" id="{387DA1DF-18BC-4CB5-B293-0E6EBBAAA937}"/>
                </a:ext>
              </a:extLst>
            </p:cNvPr>
            <p:cNvSpPr txBox="1"/>
            <p:nvPr/>
          </p:nvSpPr>
          <p:spPr>
            <a:xfrm>
              <a:off x="205204" y="4544591"/>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ARDUINO MINI</a:t>
              </a:r>
              <a:endParaRPr sz="1200" b="1" dirty="0">
                <a:latin typeface="+mn-lt"/>
                <a:ea typeface="Source Code Pro"/>
                <a:cs typeface="Source Code Pro"/>
                <a:sym typeface="Source Code Pro"/>
              </a:endParaRPr>
            </a:p>
          </p:txBody>
        </p:sp>
      </p:grpSp>
      <p:grpSp>
        <p:nvGrpSpPr>
          <p:cNvPr id="13" name="Group 12">
            <a:extLst>
              <a:ext uri="{FF2B5EF4-FFF2-40B4-BE49-F238E27FC236}">
                <a16:creationId xmlns:a16="http://schemas.microsoft.com/office/drawing/2014/main" id="{C9F7C8F6-C918-47DD-8BE6-66538DAC4869}"/>
              </a:ext>
            </a:extLst>
          </p:cNvPr>
          <p:cNvGrpSpPr/>
          <p:nvPr/>
        </p:nvGrpSpPr>
        <p:grpSpPr>
          <a:xfrm>
            <a:off x="1394489" y="3099197"/>
            <a:ext cx="1390290" cy="1827237"/>
            <a:chOff x="1482171" y="3086671"/>
            <a:chExt cx="1390290" cy="1827237"/>
          </a:xfrm>
        </p:grpSpPr>
        <p:pic>
          <p:nvPicPr>
            <p:cNvPr id="26" name="Google Shape;291;p32">
              <a:extLst>
                <a:ext uri="{FF2B5EF4-FFF2-40B4-BE49-F238E27FC236}">
                  <a16:creationId xmlns:a16="http://schemas.microsoft.com/office/drawing/2014/main" id="{3D1D65E7-015C-4575-B203-718CB16AC81F}"/>
                </a:ext>
              </a:extLst>
            </p:cNvPr>
            <p:cNvPicPr preferRelativeResize="0">
              <a:picLocks noChangeAspect="1"/>
            </p:cNvPicPr>
            <p:nvPr/>
          </p:nvPicPr>
          <p:blipFill rotWithShape="1">
            <a:blip r:embed="rId8">
              <a:alphaModFix/>
            </a:blip>
            <a:srcRect r="39268"/>
            <a:stretch/>
          </p:blipFill>
          <p:spPr>
            <a:xfrm>
              <a:off x="1750965" y="3086671"/>
              <a:ext cx="852703" cy="1346569"/>
            </a:xfrm>
            <a:prstGeom prst="rect">
              <a:avLst/>
            </a:prstGeom>
            <a:noFill/>
            <a:ln>
              <a:noFill/>
            </a:ln>
          </p:spPr>
        </p:pic>
        <p:sp>
          <p:nvSpPr>
            <p:cNvPr id="32" name="Google Shape;199;p26">
              <a:extLst>
                <a:ext uri="{FF2B5EF4-FFF2-40B4-BE49-F238E27FC236}">
                  <a16:creationId xmlns:a16="http://schemas.microsoft.com/office/drawing/2014/main" id="{13E097EF-FC7C-404A-A244-C2E2CEFC3455}"/>
                </a:ext>
              </a:extLst>
            </p:cNvPr>
            <p:cNvSpPr txBox="1"/>
            <p:nvPr/>
          </p:nvSpPr>
          <p:spPr>
            <a:xfrm>
              <a:off x="1482171" y="4359940"/>
              <a:ext cx="139029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LiPO </a:t>
              </a:r>
            </a:p>
            <a:p>
              <a:pPr marL="0" lvl="0" indent="0" algn="ctr" rtl="0">
                <a:spcBef>
                  <a:spcPts val="0"/>
                </a:spcBef>
                <a:spcAft>
                  <a:spcPts val="0"/>
                </a:spcAft>
                <a:buNone/>
              </a:pPr>
              <a:r>
                <a:rPr lang="en" sz="1200" b="1" dirty="0">
                  <a:latin typeface="+mn-lt"/>
                  <a:ea typeface="Source Code Pro"/>
                  <a:cs typeface="Source Code Pro"/>
                  <a:sym typeface="Source Code Pro"/>
                </a:rPr>
                <a:t>BATTERY</a:t>
              </a:r>
              <a:endParaRPr sz="1200" b="1" dirty="0">
                <a:latin typeface="+mn-lt"/>
                <a:ea typeface="Source Code Pro"/>
                <a:cs typeface="Source Code Pro"/>
                <a:sym typeface="Source Code Pro"/>
              </a:endParaRPr>
            </a:p>
          </p:txBody>
        </p:sp>
      </p:grpSp>
      <p:grpSp>
        <p:nvGrpSpPr>
          <p:cNvPr id="8" name="Group 7">
            <a:extLst>
              <a:ext uri="{FF2B5EF4-FFF2-40B4-BE49-F238E27FC236}">
                <a16:creationId xmlns:a16="http://schemas.microsoft.com/office/drawing/2014/main" id="{8205875D-9606-4EE1-AB48-D7F41FF42FA3}"/>
              </a:ext>
            </a:extLst>
          </p:cNvPr>
          <p:cNvGrpSpPr/>
          <p:nvPr/>
        </p:nvGrpSpPr>
        <p:grpSpPr>
          <a:xfrm>
            <a:off x="2436646" y="2721098"/>
            <a:ext cx="1390290" cy="892970"/>
            <a:chOff x="2750073" y="3400426"/>
            <a:chExt cx="1390290" cy="892970"/>
          </a:xfrm>
        </p:grpSpPr>
        <p:pic>
          <p:nvPicPr>
            <p:cNvPr id="18" name="Google Shape;241;p29">
              <a:extLst>
                <a:ext uri="{FF2B5EF4-FFF2-40B4-BE49-F238E27FC236}">
                  <a16:creationId xmlns:a16="http://schemas.microsoft.com/office/drawing/2014/main" id="{276F46E4-447C-4283-B93D-BAA89378D0DC}"/>
                </a:ext>
              </a:extLst>
            </p:cNvPr>
            <p:cNvPicPr preferRelativeResize="0">
              <a:picLocks noChangeAspect="1"/>
            </p:cNvPicPr>
            <p:nvPr/>
          </p:nvPicPr>
          <p:blipFill rotWithShape="1">
            <a:blip r:embed="rId9">
              <a:alphaModFix/>
            </a:blip>
            <a:srcRect l="6416" t="16740" r="5810" b="15458"/>
            <a:stretch/>
          </p:blipFill>
          <p:spPr>
            <a:xfrm>
              <a:off x="3080635" y="3400426"/>
              <a:ext cx="729167" cy="563262"/>
            </a:xfrm>
            <a:prstGeom prst="rect">
              <a:avLst/>
            </a:prstGeom>
            <a:noFill/>
            <a:ln>
              <a:noFill/>
            </a:ln>
          </p:spPr>
        </p:pic>
        <p:sp>
          <p:nvSpPr>
            <p:cNvPr id="33" name="Google Shape;199;p26">
              <a:extLst>
                <a:ext uri="{FF2B5EF4-FFF2-40B4-BE49-F238E27FC236}">
                  <a16:creationId xmlns:a16="http://schemas.microsoft.com/office/drawing/2014/main" id="{C79ED668-67BF-4B6B-9F0C-4603F888A7A8}"/>
                </a:ext>
              </a:extLst>
            </p:cNvPr>
            <p:cNvSpPr txBox="1"/>
            <p:nvPr/>
          </p:nvSpPr>
          <p:spPr>
            <a:xfrm>
              <a:off x="2750073" y="3924094"/>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BSM</a:t>
              </a:r>
              <a:endParaRPr sz="1200" b="1" dirty="0">
                <a:latin typeface="+mn-lt"/>
                <a:ea typeface="Source Code Pro"/>
                <a:cs typeface="Source Code Pro"/>
                <a:sym typeface="Source Code Pro"/>
              </a:endParaRPr>
            </a:p>
          </p:txBody>
        </p:sp>
      </p:grpSp>
      <p:grpSp>
        <p:nvGrpSpPr>
          <p:cNvPr id="7" name="Group 6">
            <a:extLst>
              <a:ext uri="{FF2B5EF4-FFF2-40B4-BE49-F238E27FC236}">
                <a16:creationId xmlns:a16="http://schemas.microsoft.com/office/drawing/2014/main" id="{AE16C623-893B-4637-A825-D5697C9C039B}"/>
              </a:ext>
            </a:extLst>
          </p:cNvPr>
          <p:cNvGrpSpPr/>
          <p:nvPr/>
        </p:nvGrpSpPr>
        <p:grpSpPr>
          <a:xfrm>
            <a:off x="2481005" y="3774172"/>
            <a:ext cx="1390290" cy="1130700"/>
            <a:chOff x="3820752" y="3422330"/>
            <a:chExt cx="1390290" cy="1130700"/>
          </a:xfrm>
        </p:grpSpPr>
        <p:pic>
          <p:nvPicPr>
            <p:cNvPr id="7170" name="Picture 2" descr="Technical hut 50 x Pushbutton Switch, 4 pin Tactile / Micro Switches ( 5mm  ) for Projects Electronic Components Electronic Hobby Kit Price in India -  Buy Technical hut 50 x Pushbutton">
              <a:extLst>
                <a:ext uri="{FF2B5EF4-FFF2-40B4-BE49-F238E27FC236}">
                  <a16:creationId xmlns:a16="http://schemas.microsoft.com/office/drawing/2014/main" id="{41CB48DE-9631-4AD2-9BDC-72588F7E6C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8240" y="3422330"/>
              <a:ext cx="635314" cy="630732"/>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99;p26">
              <a:extLst>
                <a:ext uri="{FF2B5EF4-FFF2-40B4-BE49-F238E27FC236}">
                  <a16:creationId xmlns:a16="http://schemas.microsoft.com/office/drawing/2014/main" id="{5C3BF369-1A28-426E-B63D-42F1C9B14E25}"/>
                </a:ext>
              </a:extLst>
            </p:cNvPr>
            <p:cNvSpPr txBox="1"/>
            <p:nvPr/>
          </p:nvSpPr>
          <p:spPr>
            <a:xfrm>
              <a:off x="3820752" y="3999062"/>
              <a:ext cx="139029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PUSH </a:t>
              </a:r>
            </a:p>
            <a:p>
              <a:pPr marL="0" lvl="0" indent="0" algn="ctr" rtl="0">
                <a:spcBef>
                  <a:spcPts val="0"/>
                </a:spcBef>
                <a:spcAft>
                  <a:spcPts val="0"/>
                </a:spcAft>
                <a:buNone/>
              </a:pPr>
              <a:r>
                <a:rPr lang="en" sz="1200" b="1" dirty="0">
                  <a:latin typeface="+mn-lt"/>
                  <a:ea typeface="Source Code Pro"/>
                  <a:cs typeface="Source Code Pro"/>
                  <a:sym typeface="Source Code Pro"/>
                </a:rPr>
                <a:t>BUTTON</a:t>
              </a:r>
              <a:endParaRPr sz="1200" b="1" dirty="0">
                <a:latin typeface="+mn-lt"/>
                <a:ea typeface="Source Code Pro"/>
                <a:cs typeface="Source Code Pro"/>
                <a:sym typeface="Source Code Pro"/>
              </a:endParaRPr>
            </a:p>
          </p:txBody>
        </p:sp>
      </p:grpSp>
      <p:grpSp>
        <p:nvGrpSpPr>
          <p:cNvPr id="6" name="Group 5">
            <a:extLst>
              <a:ext uri="{FF2B5EF4-FFF2-40B4-BE49-F238E27FC236}">
                <a16:creationId xmlns:a16="http://schemas.microsoft.com/office/drawing/2014/main" id="{6187D3F3-381A-45DF-892A-DCCB885DC90E}"/>
              </a:ext>
            </a:extLst>
          </p:cNvPr>
          <p:cNvGrpSpPr/>
          <p:nvPr/>
        </p:nvGrpSpPr>
        <p:grpSpPr>
          <a:xfrm>
            <a:off x="3844633" y="2737783"/>
            <a:ext cx="1449771" cy="2044344"/>
            <a:chOff x="5264645" y="2764024"/>
            <a:chExt cx="1449771" cy="2044344"/>
          </a:xfrm>
        </p:grpSpPr>
        <p:pic>
          <p:nvPicPr>
            <p:cNvPr id="30" name="Google Shape;257;p30">
              <a:extLst>
                <a:ext uri="{FF2B5EF4-FFF2-40B4-BE49-F238E27FC236}">
                  <a16:creationId xmlns:a16="http://schemas.microsoft.com/office/drawing/2014/main" id="{033FE539-E445-42C7-AED9-B81A2AE3F896}"/>
                </a:ext>
              </a:extLst>
            </p:cNvPr>
            <p:cNvPicPr preferRelativeResize="0">
              <a:picLocks noChangeAspect="1"/>
            </p:cNvPicPr>
            <p:nvPr/>
          </p:nvPicPr>
          <p:blipFill>
            <a:blip r:embed="rId11">
              <a:alphaModFix/>
            </a:blip>
            <a:stretch>
              <a:fillRect/>
            </a:stretch>
          </p:blipFill>
          <p:spPr>
            <a:xfrm>
              <a:off x="5264645" y="2764024"/>
              <a:ext cx="1449771" cy="1704242"/>
            </a:xfrm>
            <a:prstGeom prst="snip1Rect">
              <a:avLst>
                <a:gd name="adj" fmla="val 37846"/>
              </a:avLst>
            </a:prstGeom>
            <a:noFill/>
            <a:ln>
              <a:noFill/>
            </a:ln>
          </p:spPr>
        </p:pic>
        <p:sp>
          <p:nvSpPr>
            <p:cNvPr id="35" name="Google Shape;199;p26">
              <a:extLst>
                <a:ext uri="{FF2B5EF4-FFF2-40B4-BE49-F238E27FC236}">
                  <a16:creationId xmlns:a16="http://schemas.microsoft.com/office/drawing/2014/main" id="{093B053B-4FF7-4DB7-839F-25F8AB21DE6B}"/>
                </a:ext>
              </a:extLst>
            </p:cNvPr>
            <p:cNvSpPr txBox="1"/>
            <p:nvPr/>
          </p:nvSpPr>
          <p:spPr>
            <a:xfrm>
              <a:off x="5294385" y="4439066"/>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mn-lt"/>
                  <a:ea typeface="Source Code Pro"/>
                  <a:cs typeface="Source Code Pro"/>
                  <a:sym typeface="Source Code Pro"/>
                </a:rPr>
                <a:t>HEADPHONES</a:t>
              </a:r>
              <a:endParaRPr sz="1200" b="1" dirty="0">
                <a:latin typeface="+mn-lt"/>
                <a:ea typeface="Source Code Pro"/>
                <a:cs typeface="Source Code Pro"/>
                <a:sym typeface="Source Code Pro"/>
              </a:endParaRPr>
            </a:p>
          </p:txBody>
        </p:sp>
      </p:grpSp>
      <p:sp>
        <p:nvSpPr>
          <p:cNvPr id="36" name="Google Shape;54;p13">
            <a:extLst>
              <a:ext uri="{FF2B5EF4-FFF2-40B4-BE49-F238E27FC236}">
                <a16:creationId xmlns:a16="http://schemas.microsoft.com/office/drawing/2014/main" id="{F5319C8C-4DD9-47FB-B472-1480FB875713}"/>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37" name="Google Shape;396;p39">
            <a:extLst>
              <a:ext uri="{FF2B5EF4-FFF2-40B4-BE49-F238E27FC236}">
                <a16:creationId xmlns:a16="http://schemas.microsoft.com/office/drawing/2014/main" id="{BAFC8ACA-9D65-4B2B-A0C8-02CD0E28BAB3}"/>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dirty="0">
                <a:latin typeface="+mn-lt"/>
                <a:ea typeface="Source Code Pro"/>
                <a:cs typeface="Source Code Pro"/>
                <a:sym typeface="Source Code Pro"/>
              </a:rPr>
              <a:t>COMPONENTS</a:t>
            </a:r>
            <a:endParaRPr sz="2400" b="1" i="0" u="none" strike="noStrike" cap="none" dirty="0">
              <a:latin typeface="+mn-lt"/>
              <a:ea typeface="Source Code Pro"/>
              <a:cs typeface="Source Code Pro"/>
              <a:sym typeface="Source Code Pro"/>
            </a:endParaRPr>
          </a:p>
        </p:txBody>
      </p:sp>
      <p:grpSp>
        <p:nvGrpSpPr>
          <p:cNvPr id="9" name="Group 8">
            <a:extLst>
              <a:ext uri="{FF2B5EF4-FFF2-40B4-BE49-F238E27FC236}">
                <a16:creationId xmlns:a16="http://schemas.microsoft.com/office/drawing/2014/main" id="{96301F89-5EB0-4F0B-86D4-B5725014D9F8}"/>
              </a:ext>
            </a:extLst>
          </p:cNvPr>
          <p:cNvGrpSpPr/>
          <p:nvPr/>
        </p:nvGrpSpPr>
        <p:grpSpPr>
          <a:xfrm>
            <a:off x="5185730" y="3248714"/>
            <a:ext cx="1390290" cy="1418213"/>
            <a:chOff x="7248659" y="3248714"/>
            <a:chExt cx="1390290" cy="1418213"/>
          </a:xfrm>
        </p:grpSpPr>
        <p:sp>
          <p:nvSpPr>
            <p:cNvPr id="38" name="Google Shape;199;p26">
              <a:extLst>
                <a:ext uri="{FF2B5EF4-FFF2-40B4-BE49-F238E27FC236}">
                  <a16:creationId xmlns:a16="http://schemas.microsoft.com/office/drawing/2014/main" id="{F09B5113-0C57-479E-8DB7-265A31A32D3B}"/>
                </a:ext>
              </a:extLst>
            </p:cNvPr>
            <p:cNvSpPr txBox="1"/>
            <p:nvPr/>
          </p:nvSpPr>
          <p:spPr>
            <a:xfrm>
              <a:off x="7248659" y="4297625"/>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latin typeface="+mn-lt"/>
                  <a:ea typeface="Source Code Pro"/>
                  <a:cs typeface="Source Code Pro"/>
                  <a:sym typeface="Source Code Pro"/>
                </a:rPr>
                <a:t>R</a:t>
              </a:r>
              <a:r>
                <a:rPr lang="en" sz="1200" b="1" dirty="0">
                  <a:latin typeface="+mn-lt"/>
                  <a:ea typeface="Source Code Pro"/>
                  <a:cs typeface="Source Code Pro"/>
                  <a:sym typeface="Source Code Pro"/>
                </a:rPr>
                <a:t>F MODULE</a:t>
              </a:r>
            </a:p>
          </p:txBody>
        </p:sp>
        <p:pic>
          <p:nvPicPr>
            <p:cNvPr id="1026" name="Picture 2">
              <a:extLst>
                <a:ext uri="{FF2B5EF4-FFF2-40B4-BE49-F238E27FC236}">
                  <a16:creationId xmlns:a16="http://schemas.microsoft.com/office/drawing/2014/main" id="{BD9BFE16-19E9-482E-98A5-9AC18265EA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5775" y="3248714"/>
              <a:ext cx="588624" cy="1093483"/>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Google Shape;407;p39">
            <a:extLst>
              <a:ext uri="{FF2B5EF4-FFF2-40B4-BE49-F238E27FC236}">
                <a16:creationId xmlns:a16="http://schemas.microsoft.com/office/drawing/2014/main" id="{ED780558-62C1-413E-8C9B-6AD2710F7F99}"/>
              </a:ext>
            </a:extLst>
          </p:cNvPr>
          <p:cNvPicPr preferRelativeResize="0"/>
          <p:nvPr/>
        </p:nvPicPr>
        <p:blipFill rotWithShape="1">
          <a:blip r:embed="rId13">
            <a:alphaModFix/>
          </a:blip>
          <a:srcRect l="2162" t="7675" r="2162" b="9261"/>
          <a:stretch/>
        </p:blipFill>
        <p:spPr>
          <a:xfrm>
            <a:off x="7661901" y="970867"/>
            <a:ext cx="1328151" cy="1152380"/>
          </a:xfrm>
          <a:prstGeom prst="rect">
            <a:avLst/>
          </a:prstGeom>
          <a:noFill/>
          <a:ln>
            <a:noFill/>
          </a:ln>
        </p:spPr>
      </p:pic>
      <p:sp>
        <p:nvSpPr>
          <p:cNvPr id="68" name="Google Shape;409;p39">
            <a:extLst>
              <a:ext uri="{FF2B5EF4-FFF2-40B4-BE49-F238E27FC236}">
                <a16:creationId xmlns:a16="http://schemas.microsoft.com/office/drawing/2014/main" id="{AF8891AA-2EDA-40EF-9464-803A614B07EC}"/>
              </a:ext>
            </a:extLst>
          </p:cNvPr>
          <p:cNvSpPr txBox="1"/>
          <p:nvPr/>
        </p:nvSpPr>
        <p:spPr>
          <a:xfrm>
            <a:off x="7505699" y="2079901"/>
            <a:ext cx="1640554"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t>ACCELEROMETER</a:t>
            </a:r>
          </a:p>
        </p:txBody>
      </p:sp>
      <p:grpSp>
        <p:nvGrpSpPr>
          <p:cNvPr id="10" name="Group 9">
            <a:extLst>
              <a:ext uri="{FF2B5EF4-FFF2-40B4-BE49-F238E27FC236}">
                <a16:creationId xmlns:a16="http://schemas.microsoft.com/office/drawing/2014/main" id="{B9F05C33-866B-44DA-9BFA-969F06E4720E}"/>
              </a:ext>
            </a:extLst>
          </p:cNvPr>
          <p:cNvGrpSpPr/>
          <p:nvPr/>
        </p:nvGrpSpPr>
        <p:grpSpPr>
          <a:xfrm>
            <a:off x="6519912" y="3164004"/>
            <a:ext cx="1151700" cy="1357999"/>
            <a:chOff x="6344548" y="2525178"/>
            <a:chExt cx="1151700" cy="1357999"/>
          </a:xfrm>
        </p:grpSpPr>
        <p:pic>
          <p:nvPicPr>
            <p:cNvPr id="67" name="Google Shape;408;p39">
              <a:extLst>
                <a:ext uri="{FF2B5EF4-FFF2-40B4-BE49-F238E27FC236}">
                  <a16:creationId xmlns:a16="http://schemas.microsoft.com/office/drawing/2014/main" id="{BA371815-72EA-4CA6-BCA6-DB41D6569E8E}"/>
                </a:ext>
              </a:extLst>
            </p:cNvPr>
            <p:cNvPicPr preferRelativeResize="0">
              <a:picLocks noChangeAspect="1"/>
            </p:cNvPicPr>
            <p:nvPr/>
          </p:nvPicPr>
          <p:blipFill rotWithShape="1">
            <a:blip r:embed="rId14">
              <a:alphaModFix/>
            </a:blip>
            <a:srcRect l="15960" t="9519" r="14435" b="16739"/>
            <a:stretch/>
          </p:blipFill>
          <p:spPr>
            <a:xfrm>
              <a:off x="6395160" y="2525178"/>
              <a:ext cx="1093433" cy="1157836"/>
            </a:xfrm>
            <a:prstGeom prst="rect">
              <a:avLst/>
            </a:prstGeom>
            <a:noFill/>
            <a:ln>
              <a:noFill/>
            </a:ln>
          </p:spPr>
        </p:pic>
        <p:sp>
          <p:nvSpPr>
            <p:cNvPr id="69" name="Google Shape;411;p39">
              <a:extLst>
                <a:ext uri="{FF2B5EF4-FFF2-40B4-BE49-F238E27FC236}">
                  <a16:creationId xmlns:a16="http://schemas.microsoft.com/office/drawing/2014/main" id="{89D24D81-AB48-462B-AEBB-D4358226FB53}"/>
                </a:ext>
              </a:extLst>
            </p:cNvPr>
            <p:cNvSpPr txBox="1"/>
            <p:nvPr/>
          </p:nvSpPr>
          <p:spPr>
            <a:xfrm>
              <a:off x="6344548" y="3561577"/>
              <a:ext cx="1151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dirty="0"/>
                <a:t>GPS MODULE</a:t>
              </a:r>
            </a:p>
          </p:txBody>
        </p:sp>
      </p:grpSp>
      <p:grpSp>
        <p:nvGrpSpPr>
          <p:cNvPr id="11" name="Group 10">
            <a:extLst>
              <a:ext uri="{FF2B5EF4-FFF2-40B4-BE49-F238E27FC236}">
                <a16:creationId xmlns:a16="http://schemas.microsoft.com/office/drawing/2014/main" id="{52B367E6-174B-407E-BF82-137C4D93AC58}"/>
              </a:ext>
            </a:extLst>
          </p:cNvPr>
          <p:cNvGrpSpPr/>
          <p:nvPr/>
        </p:nvGrpSpPr>
        <p:grpSpPr>
          <a:xfrm>
            <a:off x="7895633" y="3330606"/>
            <a:ext cx="1151700" cy="1167618"/>
            <a:chOff x="7807951" y="3155242"/>
            <a:chExt cx="1151700" cy="1167618"/>
          </a:xfrm>
        </p:grpSpPr>
        <p:pic>
          <p:nvPicPr>
            <p:cNvPr id="70" name="Google Shape;416;p39">
              <a:extLst>
                <a:ext uri="{FF2B5EF4-FFF2-40B4-BE49-F238E27FC236}">
                  <a16:creationId xmlns:a16="http://schemas.microsoft.com/office/drawing/2014/main" id="{F3E0F880-DF79-451C-A82E-2BAD026F0BDB}"/>
                </a:ext>
              </a:extLst>
            </p:cNvPr>
            <p:cNvPicPr preferRelativeResize="0"/>
            <p:nvPr/>
          </p:nvPicPr>
          <p:blipFill rotWithShape="1">
            <a:blip r:embed="rId15">
              <a:alphaModFix/>
            </a:blip>
            <a:srcRect l="34128" t="11191" r="24549" b="12104"/>
            <a:stretch/>
          </p:blipFill>
          <p:spPr>
            <a:xfrm>
              <a:off x="7913049" y="3155242"/>
              <a:ext cx="948863" cy="985775"/>
            </a:xfrm>
            <a:prstGeom prst="rect">
              <a:avLst/>
            </a:prstGeom>
            <a:noFill/>
            <a:ln>
              <a:noFill/>
            </a:ln>
          </p:spPr>
        </p:pic>
        <p:sp>
          <p:nvSpPr>
            <p:cNvPr id="71" name="Google Shape;418;p39">
              <a:extLst>
                <a:ext uri="{FF2B5EF4-FFF2-40B4-BE49-F238E27FC236}">
                  <a16:creationId xmlns:a16="http://schemas.microsoft.com/office/drawing/2014/main" id="{6DCD1513-35D4-4F34-BF44-CCCA314A6591}"/>
                </a:ext>
              </a:extLst>
            </p:cNvPr>
            <p:cNvSpPr txBox="1"/>
            <p:nvPr/>
          </p:nvSpPr>
          <p:spPr>
            <a:xfrm>
              <a:off x="7807951" y="4001260"/>
              <a:ext cx="1151700" cy="3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dirty="0"/>
                <a:t>GSM MODULE</a:t>
              </a:r>
            </a:p>
          </p:txBody>
        </p:sp>
      </p:grpSp>
    </p:spTree>
    <p:extLst>
      <p:ext uri="{BB962C8B-B14F-4D97-AF65-F5344CB8AC3E}">
        <p14:creationId xmlns:p14="http://schemas.microsoft.com/office/powerpoint/2010/main" val="2655720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sldNum" idx="12"/>
          </p:nvPr>
        </p:nvSpPr>
        <p:spPr>
          <a:xfrm>
            <a:off x="8472100" y="466324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24" name="Google Shape;54;p13">
            <a:extLst>
              <a:ext uri="{FF2B5EF4-FFF2-40B4-BE49-F238E27FC236}">
                <a16:creationId xmlns:a16="http://schemas.microsoft.com/office/drawing/2014/main" id="{62ED8DA0-5BF2-4DBF-95F8-55A00E1213AC}"/>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6;p39">
            <a:extLst>
              <a:ext uri="{FF2B5EF4-FFF2-40B4-BE49-F238E27FC236}">
                <a16:creationId xmlns:a16="http://schemas.microsoft.com/office/drawing/2014/main" id="{9687518B-666E-4A5A-91FA-11169415CBD5}"/>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400" b="1" dirty="0">
                <a:latin typeface="Source Code Pro"/>
                <a:ea typeface="Source Code Pro"/>
                <a:cs typeface="Source Code Pro"/>
                <a:sym typeface="Source Code Pro"/>
              </a:rPr>
              <a:t>OVERALL LOOK OF PROTOTYPE</a:t>
            </a:r>
            <a:endParaRPr lang="en-GB" sz="2400" b="1" i="0" strike="noStrike" cap="none" dirty="0">
              <a:solidFill>
                <a:srgbClr val="000000"/>
              </a:solidFill>
              <a:latin typeface="Source Code Pro"/>
              <a:ea typeface="Source Code Pro"/>
              <a:cs typeface="Source Code Pro"/>
              <a:sym typeface="Source Code Pro"/>
            </a:endParaRPr>
          </a:p>
        </p:txBody>
      </p:sp>
      <p:pic>
        <p:nvPicPr>
          <p:cNvPr id="6" name="Picture 5">
            <a:extLst>
              <a:ext uri="{FF2B5EF4-FFF2-40B4-BE49-F238E27FC236}">
                <a16:creationId xmlns:a16="http://schemas.microsoft.com/office/drawing/2014/main" id="{88E49DD0-F8CB-481D-B0BD-CD1FA749D37F}"/>
              </a:ext>
            </a:extLst>
          </p:cNvPr>
          <p:cNvPicPr>
            <a:picLocks noChangeAspect="1"/>
          </p:cNvPicPr>
          <p:nvPr/>
        </p:nvPicPr>
        <p:blipFill>
          <a:blip r:embed="rId4"/>
          <a:stretch>
            <a:fillRect/>
          </a:stretch>
        </p:blipFill>
        <p:spPr>
          <a:xfrm>
            <a:off x="949950" y="1045678"/>
            <a:ext cx="7244100" cy="392085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p:nvPr/>
        </p:nvSpPr>
        <p:spPr>
          <a:xfrm>
            <a:off x="8472600" y="4663170"/>
            <a:ext cx="548400" cy="39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595959"/>
                </a:solidFill>
                <a:latin typeface="Arial"/>
                <a:ea typeface="Arial"/>
                <a:cs typeface="Arial"/>
                <a:sym typeface="Arial"/>
              </a:rPr>
              <a:t>9</a:t>
            </a:fld>
            <a:endParaRPr sz="1000" b="0" i="0" u="none" strike="noStrike" cap="none">
              <a:solidFill>
                <a:schemeClr val="dk1"/>
              </a:solidFill>
              <a:latin typeface="Times New Roman"/>
              <a:ea typeface="Times New Roman"/>
              <a:cs typeface="Times New Roman"/>
              <a:sym typeface="Times New Roman"/>
            </a:endParaRPr>
          </a:p>
        </p:txBody>
      </p:sp>
      <p:pic>
        <p:nvPicPr>
          <p:cNvPr id="300" name="Google Shape;300;p33"/>
          <p:cNvPicPr preferRelativeResize="0"/>
          <p:nvPr/>
        </p:nvPicPr>
        <p:blipFill>
          <a:blip r:embed="rId4">
            <a:alphaModFix/>
          </a:blip>
          <a:stretch>
            <a:fillRect/>
          </a:stretch>
        </p:blipFill>
        <p:spPr>
          <a:xfrm>
            <a:off x="987561" y="1741567"/>
            <a:ext cx="1302207" cy="1818000"/>
          </a:xfrm>
          <a:prstGeom prst="rect">
            <a:avLst/>
          </a:prstGeom>
          <a:noFill/>
          <a:ln>
            <a:noFill/>
          </a:ln>
        </p:spPr>
      </p:pic>
      <p:pic>
        <p:nvPicPr>
          <p:cNvPr id="301" name="Google Shape;301;p33"/>
          <p:cNvPicPr preferRelativeResize="0"/>
          <p:nvPr/>
        </p:nvPicPr>
        <p:blipFill rotWithShape="1">
          <a:blip r:embed="rId5">
            <a:alphaModFix/>
          </a:blip>
          <a:srcRect l="9218" t="15523" r="8915" b="14487"/>
          <a:stretch/>
        </p:blipFill>
        <p:spPr>
          <a:xfrm>
            <a:off x="3465896" y="1206400"/>
            <a:ext cx="2546522" cy="1219816"/>
          </a:xfrm>
          <a:prstGeom prst="rect">
            <a:avLst/>
          </a:prstGeom>
          <a:noFill/>
          <a:ln>
            <a:noFill/>
          </a:ln>
        </p:spPr>
      </p:pic>
      <p:sp>
        <p:nvSpPr>
          <p:cNvPr id="302" name="Google Shape;302;p33"/>
          <p:cNvSpPr txBox="1"/>
          <p:nvPr/>
        </p:nvSpPr>
        <p:spPr>
          <a:xfrm>
            <a:off x="4311777" y="2288499"/>
            <a:ext cx="10011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t>Raspberry pi 0 W</a:t>
            </a:r>
            <a:endParaRPr sz="1300" b="1" dirty="0"/>
          </a:p>
        </p:txBody>
      </p:sp>
      <p:cxnSp>
        <p:nvCxnSpPr>
          <p:cNvPr id="303" name="Google Shape;303;p33"/>
          <p:cNvCxnSpPr>
            <a:endCxn id="301" idx="1"/>
          </p:cNvCxnSpPr>
          <p:nvPr/>
        </p:nvCxnSpPr>
        <p:spPr>
          <a:xfrm rot="10800000" flipH="1">
            <a:off x="1753196" y="1816308"/>
            <a:ext cx="1712700" cy="342300"/>
          </a:xfrm>
          <a:prstGeom prst="straightConnector1">
            <a:avLst/>
          </a:prstGeom>
          <a:noFill/>
          <a:ln w="9525" cap="flat" cmpd="sng">
            <a:solidFill>
              <a:srgbClr val="595959"/>
            </a:solidFill>
            <a:prstDash val="solid"/>
            <a:round/>
            <a:headEnd type="none" w="med" len="med"/>
            <a:tailEnd type="triangle" w="med" len="med"/>
          </a:ln>
        </p:spPr>
      </p:cxnSp>
      <p:cxnSp>
        <p:nvCxnSpPr>
          <p:cNvPr id="304" name="Google Shape;304;p33"/>
          <p:cNvCxnSpPr/>
          <p:nvPr/>
        </p:nvCxnSpPr>
        <p:spPr>
          <a:xfrm>
            <a:off x="6068183" y="1768596"/>
            <a:ext cx="640200" cy="25200"/>
          </a:xfrm>
          <a:prstGeom prst="straightConnector1">
            <a:avLst/>
          </a:prstGeom>
          <a:noFill/>
          <a:ln w="9525" cap="flat" cmpd="sng">
            <a:solidFill>
              <a:srgbClr val="595959"/>
            </a:solidFill>
            <a:prstDash val="solid"/>
            <a:round/>
            <a:headEnd type="none" w="med" len="med"/>
            <a:tailEnd type="triangle" w="med" len="med"/>
          </a:ln>
        </p:spPr>
      </p:cxnSp>
      <p:sp>
        <p:nvSpPr>
          <p:cNvPr id="305" name="Google Shape;305;p33"/>
          <p:cNvSpPr txBox="1"/>
          <p:nvPr/>
        </p:nvSpPr>
        <p:spPr>
          <a:xfrm>
            <a:off x="2572924" y="4238813"/>
            <a:ext cx="891900" cy="3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t>Vibrator</a:t>
            </a:r>
            <a:endParaRPr sz="1300" b="1" dirty="0"/>
          </a:p>
        </p:txBody>
      </p:sp>
      <p:cxnSp>
        <p:nvCxnSpPr>
          <p:cNvPr id="306" name="Google Shape;306;p33"/>
          <p:cNvCxnSpPr>
            <a:cxnSpLocks/>
          </p:cNvCxnSpPr>
          <p:nvPr/>
        </p:nvCxnSpPr>
        <p:spPr>
          <a:xfrm flipH="1" flipV="1">
            <a:off x="1940910" y="2801513"/>
            <a:ext cx="633750" cy="639232"/>
          </a:xfrm>
          <a:prstGeom prst="straightConnector1">
            <a:avLst/>
          </a:prstGeom>
          <a:noFill/>
          <a:ln w="9525" cap="flat" cmpd="sng">
            <a:solidFill>
              <a:srgbClr val="595959"/>
            </a:solidFill>
            <a:prstDash val="solid"/>
            <a:round/>
            <a:headEnd type="none" w="med" len="med"/>
            <a:tailEnd type="triangle" w="med" len="med"/>
          </a:ln>
        </p:spPr>
      </p:cxnSp>
      <p:cxnSp>
        <p:nvCxnSpPr>
          <p:cNvPr id="307" name="Google Shape;307;p33"/>
          <p:cNvCxnSpPr/>
          <p:nvPr/>
        </p:nvCxnSpPr>
        <p:spPr>
          <a:xfrm rot="10800000">
            <a:off x="6021121" y="1872469"/>
            <a:ext cx="687600" cy="25800"/>
          </a:xfrm>
          <a:prstGeom prst="straightConnector1">
            <a:avLst/>
          </a:prstGeom>
          <a:noFill/>
          <a:ln w="9525" cap="flat" cmpd="sng">
            <a:solidFill>
              <a:srgbClr val="595959"/>
            </a:solidFill>
            <a:prstDash val="solid"/>
            <a:round/>
            <a:headEnd type="none" w="med" len="med"/>
            <a:tailEnd type="triangle" w="med" len="med"/>
          </a:ln>
        </p:spPr>
      </p:cxnSp>
      <p:sp>
        <p:nvSpPr>
          <p:cNvPr id="308" name="Google Shape;308;p33"/>
          <p:cNvSpPr txBox="1"/>
          <p:nvPr/>
        </p:nvSpPr>
        <p:spPr>
          <a:xfrm>
            <a:off x="6748633" y="2350345"/>
            <a:ext cx="1215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Ultrasonic Sensor</a:t>
            </a:r>
            <a:endParaRPr sz="1300" b="1"/>
          </a:p>
        </p:txBody>
      </p:sp>
      <p:pic>
        <p:nvPicPr>
          <p:cNvPr id="309" name="Google Shape;309;p33" descr="HC-SR04 Ultrasonic Sensor Module at Rs 66/piece | Moti Nagar | New Delhi|  ID: 19727491430"/>
          <p:cNvPicPr preferRelativeResize="0"/>
          <p:nvPr/>
        </p:nvPicPr>
        <p:blipFill rotWithShape="1">
          <a:blip r:embed="rId6">
            <a:alphaModFix/>
          </a:blip>
          <a:srcRect l="3998" t="23598" r="3003" b="15201"/>
          <a:stretch/>
        </p:blipFill>
        <p:spPr>
          <a:xfrm>
            <a:off x="6764425" y="1455780"/>
            <a:ext cx="1302206" cy="859201"/>
          </a:xfrm>
          <a:prstGeom prst="rect">
            <a:avLst/>
          </a:prstGeom>
          <a:noFill/>
          <a:ln>
            <a:noFill/>
          </a:ln>
        </p:spPr>
      </p:pic>
      <p:pic>
        <p:nvPicPr>
          <p:cNvPr id="310" name="Google Shape;310;p33"/>
          <p:cNvPicPr preferRelativeResize="0">
            <a:picLocks noChangeAspect="1"/>
          </p:cNvPicPr>
          <p:nvPr/>
        </p:nvPicPr>
        <p:blipFill>
          <a:blip r:embed="rId7">
            <a:alphaModFix/>
          </a:blip>
          <a:stretch>
            <a:fillRect/>
          </a:stretch>
        </p:blipFill>
        <p:spPr>
          <a:xfrm>
            <a:off x="2576796" y="3307013"/>
            <a:ext cx="1035514" cy="1038252"/>
          </a:xfrm>
          <a:prstGeom prst="rect">
            <a:avLst/>
          </a:prstGeom>
          <a:noFill/>
          <a:ln>
            <a:noFill/>
          </a:ln>
        </p:spPr>
      </p:pic>
      <p:cxnSp>
        <p:nvCxnSpPr>
          <p:cNvPr id="311" name="Google Shape;311;p33"/>
          <p:cNvCxnSpPr>
            <a:cxnSpLocks/>
          </p:cNvCxnSpPr>
          <p:nvPr/>
        </p:nvCxnSpPr>
        <p:spPr>
          <a:xfrm>
            <a:off x="5630688" y="2461649"/>
            <a:ext cx="1450340" cy="708503"/>
          </a:xfrm>
          <a:prstGeom prst="straightConnector1">
            <a:avLst/>
          </a:prstGeom>
          <a:noFill/>
          <a:ln w="9525" cap="flat" cmpd="sng">
            <a:solidFill>
              <a:srgbClr val="595959"/>
            </a:solidFill>
            <a:prstDash val="solid"/>
            <a:round/>
            <a:headEnd type="none" w="med" len="med"/>
            <a:tailEnd type="triangle" w="med" len="med"/>
          </a:ln>
        </p:spPr>
      </p:cxnSp>
      <p:cxnSp>
        <p:nvCxnSpPr>
          <p:cNvPr id="312" name="Google Shape;312;p33"/>
          <p:cNvCxnSpPr>
            <a:cxnSpLocks/>
          </p:cNvCxnSpPr>
          <p:nvPr/>
        </p:nvCxnSpPr>
        <p:spPr>
          <a:xfrm flipH="1" flipV="1">
            <a:off x="3588219" y="4079939"/>
            <a:ext cx="378180" cy="171478"/>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33"/>
          <p:cNvCxnSpPr>
            <a:cxnSpLocks/>
          </p:cNvCxnSpPr>
          <p:nvPr/>
        </p:nvCxnSpPr>
        <p:spPr>
          <a:xfrm rot="10800000" flipV="1">
            <a:off x="5843100" y="3401799"/>
            <a:ext cx="1237928" cy="666651"/>
          </a:xfrm>
          <a:prstGeom prst="curvedConnector3">
            <a:avLst>
              <a:gd name="adj1" fmla="val 50000"/>
            </a:avLst>
          </a:prstGeom>
          <a:noFill/>
          <a:ln w="9525" cap="flat" cmpd="sng">
            <a:solidFill>
              <a:srgbClr val="FF0000"/>
            </a:solidFill>
            <a:prstDash val="solid"/>
            <a:round/>
            <a:headEnd type="stealth" w="med" len="med"/>
            <a:tailEnd type="stealth" w="med" len="med"/>
          </a:ln>
        </p:spPr>
      </p:cxnSp>
      <p:pic>
        <p:nvPicPr>
          <p:cNvPr id="27" name="Picture 2" descr="Arduino - ArduinoBoardProMini">
            <a:extLst>
              <a:ext uri="{FF2B5EF4-FFF2-40B4-BE49-F238E27FC236}">
                <a16:creationId xmlns:a16="http://schemas.microsoft.com/office/drawing/2014/main" id="{5F9B2DE4-156A-4FEA-BE7E-C0FE73029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409" t="24081" r="17234" b="22803"/>
          <a:stretch/>
        </p:blipFill>
        <p:spPr bwMode="auto">
          <a:xfrm rot="5400000">
            <a:off x="3820177" y="3855703"/>
            <a:ext cx="1085377" cy="58219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oogle Shape;312;p33">
            <a:extLst>
              <a:ext uri="{FF2B5EF4-FFF2-40B4-BE49-F238E27FC236}">
                <a16:creationId xmlns:a16="http://schemas.microsoft.com/office/drawing/2014/main" id="{D6A46C21-C2AB-4A53-9D0E-3C2EEA2DEA6E}"/>
              </a:ext>
            </a:extLst>
          </p:cNvPr>
          <p:cNvCxnSpPr>
            <a:cxnSpLocks/>
          </p:cNvCxnSpPr>
          <p:nvPr/>
        </p:nvCxnSpPr>
        <p:spPr>
          <a:xfrm flipH="1">
            <a:off x="4775260" y="4194258"/>
            <a:ext cx="334869" cy="114319"/>
          </a:xfrm>
          <a:prstGeom prst="straightConnector1">
            <a:avLst/>
          </a:prstGeom>
          <a:noFill/>
          <a:ln w="9525" cap="flat" cmpd="sng">
            <a:solidFill>
              <a:schemeClr val="dk2"/>
            </a:solidFill>
            <a:prstDash val="solid"/>
            <a:round/>
            <a:headEnd type="none" w="med" len="med"/>
            <a:tailEnd type="triangle" w="med" len="med"/>
          </a:ln>
        </p:spPr>
      </p:cxnSp>
      <p:sp>
        <p:nvSpPr>
          <p:cNvPr id="43" name="Google Shape;305;p33">
            <a:extLst>
              <a:ext uri="{FF2B5EF4-FFF2-40B4-BE49-F238E27FC236}">
                <a16:creationId xmlns:a16="http://schemas.microsoft.com/office/drawing/2014/main" id="{372C5312-2863-414A-800E-8026201CB62A}"/>
              </a:ext>
            </a:extLst>
          </p:cNvPr>
          <p:cNvSpPr txBox="1"/>
          <p:nvPr/>
        </p:nvSpPr>
        <p:spPr>
          <a:xfrm>
            <a:off x="3932958" y="4583630"/>
            <a:ext cx="891900" cy="3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t>Arduino MINI</a:t>
            </a:r>
            <a:endParaRPr sz="1300" b="1" dirty="0"/>
          </a:p>
        </p:txBody>
      </p:sp>
      <p:sp>
        <p:nvSpPr>
          <p:cNvPr id="30" name="Google Shape;54;p13">
            <a:extLst>
              <a:ext uri="{FF2B5EF4-FFF2-40B4-BE49-F238E27FC236}">
                <a16:creationId xmlns:a16="http://schemas.microsoft.com/office/drawing/2014/main" id="{1D43B13B-D467-4704-8C09-9D61E9464A2D}"/>
              </a:ext>
            </a:extLst>
          </p:cNvPr>
          <p:cNvSpPr/>
          <p:nvPr/>
        </p:nvSpPr>
        <p:spPr>
          <a:xfrm>
            <a:off x="0" y="1"/>
            <a:ext cx="9144000" cy="691116"/>
          </a:xfrm>
          <a:prstGeom prst="rect">
            <a:avLst/>
          </a:prstGeom>
          <a:solidFill>
            <a:srgbClr val="43C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6;p39">
            <a:extLst>
              <a:ext uri="{FF2B5EF4-FFF2-40B4-BE49-F238E27FC236}">
                <a16:creationId xmlns:a16="http://schemas.microsoft.com/office/drawing/2014/main" id="{3E41267C-1586-4956-90A6-1A3020B9789C}"/>
              </a:ext>
            </a:extLst>
          </p:cNvPr>
          <p:cNvSpPr txBox="1"/>
          <p:nvPr/>
        </p:nvSpPr>
        <p:spPr>
          <a:xfrm>
            <a:off x="312000" y="84351"/>
            <a:ext cx="8520000" cy="5224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dirty="0">
                <a:latin typeface="Source Code Pro"/>
                <a:ea typeface="Source Code Pro"/>
                <a:cs typeface="Source Code Pro"/>
                <a:sym typeface="Source Code Pro"/>
              </a:rPr>
              <a:t>PROXIMITY DETECTION (ALWAYS ENABLED)</a:t>
            </a:r>
            <a:endParaRPr lang="en-US" sz="2400" b="1" i="0" strike="noStrike" cap="none" dirty="0">
              <a:solidFill>
                <a:srgbClr val="000000"/>
              </a:solidFill>
              <a:latin typeface="Source Code Pro"/>
              <a:ea typeface="Source Code Pro"/>
              <a:cs typeface="Source Code Pro"/>
              <a:sym typeface="Source Code Pro"/>
            </a:endParaRPr>
          </a:p>
        </p:txBody>
      </p:sp>
      <p:grpSp>
        <p:nvGrpSpPr>
          <p:cNvPr id="3" name="Group 2">
            <a:extLst>
              <a:ext uri="{FF2B5EF4-FFF2-40B4-BE49-F238E27FC236}">
                <a16:creationId xmlns:a16="http://schemas.microsoft.com/office/drawing/2014/main" id="{163D6779-CCDB-4529-B491-9171AF7173ED}"/>
              </a:ext>
            </a:extLst>
          </p:cNvPr>
          <p:cNvGrpSpPr/>
          <p:nvPr/>
        </p:nvGrpSpPr>
        <p:grpSpPr>
          <a:xfrm>
            <a:off x="2572924" y="2968284"/>
            <a:ext cx="3372094" cy="2132184"/>
            <a:chOff x="2572924" y="2968284"/>
            <a:chExt cx="3372094" cy="2132184"/>
          </a:xfrm>
        </p:grpSpPr>
        <p:sp>
          <p:nvSpPr>
            <p:cNvPr id="2" name="Rectangle 1">
              <a:extLst>
                <a:ext uri="{FF2B5EF4-FFF2-40B4-BE49-F238E27FC236}">
                  <a16:creationId xmlns:a16="http://schemas.microsoft.com/office/drawing/2014/main" id="{711346FE-0D15-4BE5-84CC-316923AA447C}"/>
                </a:ext>
              </a:extLst>
            </p:cNvPr>
            <p:cNvSpPr/>
            <p:nvPr/>
          </p:nvSpPr>
          <p:spPr>
            <a:xfrm>
              <a:off x="2572924" y="3238424"/>
              <a:ext cx="3372094" cy="18620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Google Shape;396;p39">
              <a:extLst>
                <a:ext uri="{FF2B5EF4-FFF2-40B4-BE49-F238E27FC236}">
                  <a16:creationId xmlns:a16="http://schemas.microsoft.com/office/drawing/2014/main" id="{33AAA5C7-39FF-4AE1-8F3C-2C2BAEC0AC65}"/>
                </a:ext>
              </a:extLst>
            </p:cNvPr>
            <p:cNvSpPr txBox="1"/>
            <p:nvPr/>
          </p:nvSpPr>
          <p:spPr>
            <a:xfrm>
              <a:off x="2860353" y="2968284"/>
              <a:ext cx="3005292" cy="46642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latin typeface="Source Code Pro"/>
                  <a:ea typeface="Source Code Pro"/>
                  <a:cs typeface="Source Code Pro"/>
                  <a:sym typeface="Source Code Pro"/>
                </a:rPr>
                <a:t>W</a:t>
              </a:r>
              <a:r>
                <a:rPr lang="en-GB" sz="1200" b="1" i="0" u="none" strike="noStrike" cap="none" dirty="0">
                  <a:latin typeface="Source Code Pro"/>
                  <a:ea typeface="Source Code Pro"/>
                  <a:cs typeface="Source Code Pro"/>
                  <a:sym typeface="Source Code Pro"/>
                </a:rPr>
                <a:t>ATCH</a:t>
              </a:r>
            </a:p>
          </p:txBody>
        </p:sp>
      </p:grpSp>
      <p:grpSp>
        <p:nvGrpSpPr>
          <p:cNvPr id="33" name="Group 32">
            <a:extLst>
              <a:ext uri="{FF2B5EF4-FFF2-40B4-BE49-F238E27FC236}">
                <a16:creationId xmlns:a16="http://schemas.microsoft.com/office/drawing/2014/main" id="{3451C331-D314-4061-9A05-00471D1CB1C6}"/>
              </a:ext>
            </a:extLst>
          </p:cNvPr>
          <p:cNvGrpSpPr>
            <a:grpSpLocks noChangeAspect="1"/>
          </p:cNvGrpSpPr>
          <p:nvPr/>
        </p:nvGrpSpPr>
        <p:grpSpPr>
          <a:xfrm>
            <a:off x="6796446" y="3073112"/>
            <a:ext cx="1294834" cy="1320840"/>
            <a:chOff x="7248659" y="3248714"/>
            <a:chExt cx="1390290" cy="1418213"/>
          </a:xfrm>
        </p:grpSpPr>
        <p:sp>
          <p:nvSpPr>
            <p:cNvPr id="34" name="Google Shape;199;p26">
              <a:extLst>
                <a:ext uri="{FF2B5EF4-FFF2-40B4-BE49-F238E27FC236}">
                  <a16:creationId xmlns:a16="http://schemas.microsoft.com/office/drawing/2014/main" id="{C1D5F9E7-2E72-4D19-849A-F74318109A85}"/>
                </a:ext>
              </a:extLst>
            </p:cNvPr>
            <p:cNvSpPr txBox="1"/>
            <p:nvPr/>
          </p:nvSpPr>
          <p:spPr>
            <a:xfrm>
              <a:off x="7248659" y="4297625"/>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latin typeface="+mn-lt"/>
                  <a:ea typeface="Source Code Pro"/>
                  <a:cs typeface="Source Code Pro"/>
                  <a:sym typeface="Source Code Pro"/>
                </a:rPr>
                <a:t>R</a:t>
              </a:r>
              <a:r>
                <a:rPr lang="en" sz="1200" b="1" dirty="0">
                  <a:latin typeface="+mn-lt"/>
                  <a:ea typeface="Source Code Pro"/>
                  <a:cs typeface="Source Code Pro"/>
                  <a:sym typeface="Source Code Pro"/>
                </a:rPr>
                <a:t>F MODULE</a:t>
              </a:r>
            </a:p>
          </p:txBody>
        </p:sp>
        <p:pic>
          <p:nvPicPr>
            <p:cNvPr id="35" name="Picture 2">
              <a:extLst>
                <a:ext uri="{FF2B5EF4-FFF2-40B4-BE49-F238E27FC236}">
                  <a16:creationId xmlns:a16="http://schemas.microsoft.com/office/drawing/2014/main" id="{4F7A7CE2-9D3A-4672-9B9A-D8B9666B0D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775" y="3248714"/>
              <a:ext cx="588624" cy="10934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5DE6E4C3-BA9E-45CA-8451-6C86F96F4F4B}"/>
              </a:ext>
            </a:extLst>
          </p:cNvPr>
          <p:cNvGrpSpPr>
            <a:grpSpLocks noChangeAspect="1"/>
          </p:cNvGrpSpPr>
          <p:nvPr/>
        </p:nvGrpSpPr>
        <p:grpSpPr>
          <a:xfrm>
            <a:off x="4801447" y="3607166"/>
            <a:ext cx="1294834" cy="1320840"/>
            <a:chOff x="7248659" y="3248714"/>
            <a:chExt cx="1390290" cy="1418213"/>
          </a:xfrm>
        </p:grpSpPr>
        <p:sp>
          <p:nvSpPr>
            <p:cNvPr id="37" name="Google Shape;199;p26">
              <a:extLst>
                <a:ext uri="{FF2B5EF4-FFF2-40B4-BE49-F238E27FC236}">
                  <a16:creationId xmlns:a16="http://schemas.microsoft.com/office/drawing/2014/main" id="{DEB3B045-657A-4631-88E4-536628090F82}"/>
                </a:ext>
              </a:extLst>
            </p:cNvPr>
            <p:cNvSpPr txBox="1"/>
            <p:nvPr/>
          </p:nvSpPr>
          <p:spPr>
            <a:xfrm>
              <a:off x="7248659" y="4297625"/>
              <a:ext cx="139029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latin typeface="+mn-lt"/>
                  <a:ea typeface="Source Code Pro"/>
                  <a:cs typeface="Source Code Pro"/>
                  <a:sym typeface="Source Code Pro"/>
                </a:rPr>
                <a:t>R</a:t>
              </a:r>
              <a:r>
                <a:rPr lang="en" sz="1200" b="1" dirty="0">
                  <a:latin typeface="+mn-lt"/>
                  <a:ea typeface="Source Code Pro"/>
                  <a:cs typeface="Source Code Pro"/>
                  <a:sym typeface="Source Code Pro"/>
                </a:rPr>
                <a:t>F MODULE</a:t>
              </a:r>
            </a:p>
          </p:txBody>
        </p:sp>
        <p:pic>
          <p:nvPicPr>
            <p:cNvPr id="38" name="Picture 2">
              <a:extLst>
                <a:ext uri="{FF2B5EF4-FFF2-40B4-BE49-F238E27FC236}">
                  <a16:creationId xmlns:a16="http://schemas.microsoft.com/office/drawing/2014/main" id="{C83CEE62-5F40-47E9-9A0A-9BE97B8209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775" y="3248714"/>
              <a:ext cx="588624" cy="1093483"/>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4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400"/>
                                        <p:tgtEl>
                                          <p:spTgt spid="3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4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4"/>
                                        </p:tgtEl>
                                        <p:attrNameLst>
                                          <p:attrName>style.visibility</p:attrName>
                                        </p:attrNameLst>
                                      </p:cBhvr>
                                      <p:to>
                                        <p:strVal val="visible"/>
                                      </p:to>
                                    </p:set>
                                    <p:animEffect transition="in" filter="fade">
                                      <p:cBhvr>
                                        <p:cTn id="18" dur="400"/>
                                        <p:tgtEl>
                                          <p:spTgt spid="304"/>
                                        </p:tgtEl>
                                      </p:cBhvr>
                                    </p:animEffect>
                                  </p:childTnLst>
                                </p:cTn>
                              </p:par>
                              <p:par>
                                <p:cTn id="19" presetID="10" presetClass="entr" presetSubtype="0" fill="hold" nodeType="withEffect">
                                  <p:stCondLst>
                                    <p:cond delay="0"/>
                                  </p:stCondLst>
                                  <p:childTnLst>
                                    <p:set>
                                      <p:cBhvr>
                                        <p:cTn id="20" dur="1" fill="hold">
                                          <p:stCondLst>
                                            <p:cond delay="0"/>
                                          </p:stCondLst>
                                        </p:cTn>
                                        <p:tgtEl>
                                          <p:spTgt spid="307"/>
                                        </p:tgtEl>
                                        <p:attrNameLst>
                                          <p:attrName>style.visibility</p:attrName>
                                        </p:attrNameLst>
                                      </p:cBhvr>
                                      <p:to>
                                        <p:strVal val="visible"/>
                                      </p:to>
                                    </p:set>
                                    <p:animEffect transition="in" filter="fade">
                                      <p:cBhvr>
                                        <p:cTn id="21" dur="400"/>
                                        <p:tgtEl>
                                          <p:spTgt spid="307"/>
                                        </p:tgtEl>
                                      </p:cBhvr>
                                    </p:animEffect>
                                  </p:childTnLst>
                                </p:cTn>
                              </p:par>
                              <p:par>
                                <p:cTn id="22" presetID="10" presetClass="entr" presetSubtype="0" fill="hold" nodeType="withEffect">
                                  <p:stCondLst>
                                    <p:cond delay="0"/>
                                  </p:stCondLst>
                                  <p:childTnLst>
                                    <p:set>
                                      <p:cBhvr>
                                        <p:cTn id="23" dur="1" fill="hold">
                                          <p:stCondLst>
                                            <p:cond delay="0"/>
                                          </p:stCondLst>
                                        </p:cTn>
                                        <p:tgtEl>
                                          <p:spTgt spid="309"/>
                                        </p:tgtEl>
                                        <p:attrNameLst>
                                          <p:attrName>style.visibility</p:attrName>
                                        </p:attrNameLst>
                                      </p:cBhvr>
                                      <p:to>
                                        <p:strVal val="visible"/>
                                      </p:to>
                                    </p:set>
                                    <p:animEffect transition="in" filter="fade">
                                      <p:cBhvr>
                                        <p:cTn id="24" dur="400"/>
                                        <p:tgtEl>
                                          <p:spTgt spid="3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8"/>
                                        </p:tgtEl>
                                        <p:attrNameLst>
                                          <p:attrName>style.visibility</p:attrName>
                                        </p:attrNameLst>
                                      </p:cBhvr>
                                      <p:to>
                                        <p:strVal val="visible"/>
                                      </p:to>
                                    </p:set>
                                    <p:animEffect transition="in" filter="fade">
                                      <p:cBhvr>
                                        <p:cTn id="27" dur="400"/>
                                        <p:tgtEl>
                                          <p:spTgt spid="3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1"/>
                                        </p:tgtEl>
                                        <p:attrNameLst>
                                          <p:attrName>style.visibility</p:attrName>
                                        </p:attrNameLst>
                                      </p:cBhvr>
                                      <p:to>
                                        <p:strVal val="visible"/>
                                      </p:to>
                                    </p:set>
                                    <p:animEffect transition="in" filter="fade">
                                      <p:cBhvr>
                                        <p:cTn id="32" dur="400"/>
                                        <p:tgtEl>
                                          <p:spTgt spid="311"/>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4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3"/>
                                        </p:tgtEl>
                                        <p:attrNameLst>
                                          <p:attrName>style.visibility</p:attrName>
                                        </p:attrNameLst>
                                      </p:cBhvr>
                                      <p:to>
                                        <p:strVal val="visible"/>
                                      </p:to>
                                    </p:set>
                                    <p:animEffect transition="in" filter="fade">
                                      <p:cBhvr>
                                        <p:cTn id="40" dur="400"/>
                                        <p:tgtEl>
                                          <p:spTgt spid="313"/>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4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4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4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4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4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2"/>
                                        </p:tgtEl>
                                        <p:attrNameLst>
                                          <p:attrName>style.visibility</p:attrName>
                                        </p:attrNameLst>
                                      </p:cBhvr>
                                      <p:to>
                                        <p:strVal val="visible"/>
                                      </p:to>
                                    </p:set>
                                    <p:animEffect transition="in" filter="fade">
                                      <p:cBhvr>
                                        <p:cTn id="62" dur="400"/>
                                        <p:tgtEl>
                                          <p:spTgt spid="312"/>
                                        </p:tgtEl>
                                      </p:cBhvr>
                                    </p:animEffect>
                                  </p:childTnLst>
                                </p:cTn>
                              </p:par>
                              <p:par>
                                <p:cTn id="63" presetID="10" presetClass="entr" presetSubtype="0" fill="hold" nodeType="withEffect">
                                  <p:stCondLst>
                                    <p:cond delay="0"/>
                                  </p:stCondLst>
                                  <p:childTnLst>
                                    <p:set>
                                      <p:cBhvr>
                                        <p:cTn id="64" dur="1" fill="hold">
                                          <p:stCondLst>
                                            <p:cond delay="0"/>
                                          </p:stCondLst>
                                        </p:cTn>
                                        <p:tgtEl>
                                          <p:spTgt spid="310"/>
                                        </p:tgtEl>
                                        <p:attrNameLst>
                                          <p:attrName>style.visibility</p:attrName>
                                        </p:attrNameLst>
                                      </p:cBhvr>
                                      <p:to>
                                        <p:strVal val="visible"/>
                                      </p:to>
                                    </p:set>
                                    <p:animEffect transition="in" filter="fade">
                                      <p:cBhvr>
                                        <p:cTn id="65" dur="400"/>
                                        <p:tgtEl>
                                          <p:spTgt spid="3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Effect transition="in" filter="fade">
                                      <p:cBhvr>
                                        <p:cTn id="68" dur="400"/>
                                        <p:tgtEl>
                                          <p:spTgt spid="305"/>
                                        </p:tgtEl>
                                      </p:cBhvr>
                                    </p:animEffect>
                                  </p:childTnLst>
                                </p:cTn>
                              </p:par>
                              <p:par>
                                <p:cTn id="69" presetID="10" presetClass="entr" presetSubtype="0" fill="hold" nodeType="withEffect">
                                  <p:stCondLst>
                                    <p:cond delay="0"/>
                                  </p:stCondLst>
                                  <p:childTnLst>
                                    <p:set>
                                      <p:cBhvr>
                                        <p:cTn id="70" dur="1" fill="hold">
                                          <p:stCondLst>
                                            <p:cond delay="0"/>
                                          </p:stCondLst>
                                        </p:cTn>
                                        <p:tgtEl>
                                          <p:spTgt spid="306"/>
                                        </p:tgtEl>
                                        <p:attrNameLst>
                                          <p:attrName>style.visibility</p:attrName>
                                        </p:attrNameLst>
                                      </p:cBhvr>
                                      <p:to>
                                        <p:strVal val="visible"/>
                                      </p:to>
                                    </p:set>
                                    <p:animEffect transition="in" filter="fade">
                                      <p:cBhvr>
                                        <p:cTn id="71" dur="4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5" grpId="0"/>
      <p:bldP spid="308"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0.6"/>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3215</TotalTime>
  <Words>733</Words>
  <Application>Microsoft Office PowerPoint</Application>
  <PresentationFormat>On-screen Show (16:9)</PresentationFormat>
  <Paragraphs>151</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Montserrat</vt:lpstr>
      <vt:lpstr>Source Code Pro</vt:lpstr>
      <vt:lpstr>Source Code Pro Black</vt:lpstr>
      <vt:lpstr>Arial</vt:lpstr>
      <vt:lpstr>HACKED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3.0</dc:title>
  <dc:creator>Sriram Santhosh. R</dc:creator>
  <cp:lastModifiedBy>Sriram Santhosh Rajkumar</cp:lastModifiedBy>
  <cp:revision>47</cp:revision>
  <dcterms:modified xsi:type="dcterms:W3CDTF">2022-04-22T13:51:25Z</dcterms:modified>
</cp:coreProperties>
</file>